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8" r:id="rId2"/>
    <p:sldId id="291" r:id="rId3"/>
    <p:sldId id="297" r:id="rId4"/>
    <p:sldId id="317" r:id="rId5"/>
    <p:sldId id="298" r:id="rId6"/>
    <p:sldId id="300" r:id="rId7"/>
    <p:sldId id="303" r:id="rId8"/>
    <p:sldId id="299" r:id="rId9"/>
    <p:sldId id="301" r:id="rId10"/>
    <p:sldId id="302" r:id="rId11"/>
    <p:sldId id="304" r:id="rId12"/>
    <p:sldId id="305" r:id="rId13"/>
    <p:sldId id="306" r:id="rId14"/>
    <p:sldId id="318" r:id="rId15"/>
    <p:sldId id="309" r:id="rId16"/>
    <p:sldId id="322" r:id="rId17"/>
    <p:sldId id="310" r:id="rId18"/>
    <p:sldId id="319" r:id="rId19"/>
    <p:sldId id="320" r:id="rId20"/>
    <p:sldId id="307" r:id="rId21"/>
    <p:sldId id="321" r:id="rId22"/>
    <p:sldId id="313" r:id="rId23"/>
    <p:sldId id="312" r:id="rId24"/>
    <p:sldId id="314" r:id="rId25"/>
    <p:sldId id="315" r:id="rId26"/>
    <p:sldId id="316" r:id="rId27"/>
    <p:sldId id="267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97"/>
            <p14:sldId id="317"/>
            <p14:sldId id="298"/>
            <p14:sldId id="300"/>
            <p14:sldId id="303"/>
            <p14:sldId id="299"/>
            <p14:sldId id="301"/>
            <p14:sldId id="302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21"/>
            <p14:sldId id="313"/>
            <p14:sldId id="312"/>
            <p14:sldId id="314"/>
            <p14:sldId id="315"/>
            <p14:sldId id="31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212"/>
    <a:srgbClr val="D01012"/>
    <a:srgbClr val="F0F0F0"/>
    <a:srgbClr val="FFFFFF"/>
    <a:srgbClr val="F5E467"/>
    <a:srgbClr val="980C0C"/>
    <a:srgbClr val="2089D0"/>
    <a:srgbClr val="2C7CC4"/>
    <a:srgbClr val="B08E00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444" autoAdjust="0"/>
  </p:normalViewPr>
  <p:slideViewPr>
    <p:cSldViewPr snapToGrid="0" showGuides="1">
      <p:cViewPr varScale="1">
        <p:scale>
          <a:sx n="59" d="100"/>
          <a:sy n="59" d="100"/>
        </p:scale>
        <p:origin x="2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1253067A-D2DD-440E-8B42-C5C0955E4308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</dgm:t>
    </dgm:pt>
    <dgm:pt modelId="{E8AFBCAC-1386-4A80-A538-712F98AB4BB3}" type="parTrans" cxnId="{5F5EBCB0-BA98-4078-9586-9E03CF548CBE}">
      <dgm:prSet/>
      <dgm:spPr/>
      <dgm:t>
        <a:bodyPr/>
        <a:lstStyle/>
        <a:p>
          <a:endParaRPr lang="en-US"/>
        </a:p>
      </dgm:t>
    </dgm:pt>
    <dgm:pt modelId="{044925F0-CCD5-4F75-8CBD-0C0191990BDF}" type="sibTrans" cxnId="{5F5EBCB0-BA98-4078-9586-9E03CF548CBE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2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3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2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3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330C6483-4FE5-469D-9627-40B206539E2F}" type="presOf" srcId="{1253067A-D2DD-440E-8B42-C5C0955E4308}" destId="{8F606117-646B-465E-8292-304040BE07E0}" srcOrd="0" destOrd="1" presId="urn:microsoft.com/office/officeart/2005/8/layout/hList7"/>
    <dgm:cxn modelId="{04C57394-FF34-4446-8E22-1E82B07BCC38}" srcId="{7C965FE3-DD92-4091-88FE-D6D2EAF30BC1}" destId="{ABA0481D-5353-4284-8F70-8217ADE56E28}" srcOrd="1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0DA492A5-8E61-419A-83C4-2C546F1A89A3}" type="presOf" srcId="{1253067A-D2DD-440E-8B42-C5C0955E4308}" destId="{FCD3DA1D-3C8E-441D-8097-9302C824752C}" srcOrd="1" destOrd="1" presId="urn:microsoft.com/office/officeart/2005/8/layout/hList7"/>
    <dgm:cxn modelId="{5F5EBCB0-BA98-4078-9586-9E03CF548CBE}" srcId="{7C965FE3-DD92-4091-88FE-D6D2EAF30BC1}" destId="{1253067A-D2DD-440E-8B42-C5C0955E4308}" srcOrd="0" destOrd="0" parTransId="{E8AFBCAC-1386-4A80-A538-712F98AB4BB3}" sibTransId="{044925F0-CCD5-4F75-8CBD-0C0191990BDF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2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hyperlink" Target="https://learn.microsoft.com/en-us/azure/azure-resource-manager/bicep/modules#file-in-template-sp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Catalog UI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5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Template Specs are the key piece of the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Custom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403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</a:t>
            </a:r>
            <a:r>
              <a:rPr lang="en-US" dirty="0" err="1"/>
              <a:t>ui.json</a:t>
            </a:r>
            <a:endParaRPr lang="en-US" dirty="0"/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615950" y="16129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3274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896" y="1982232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1991758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0960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702" y="2048909"/>
            <a:ext cx="5002998" cy="30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Azure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The: </a:t>
            </a:r>
            <a:r>
              <a:rPr lang="en-US" sz="2000" dirty="0" err="1"/>
              <a:t>Microsoft.Solutions.ArmApiControl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Entra 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66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</a:rPr>
              <a:t>JMESPath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05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0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642803" y="1347906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Inspecting the schema, we can find “</a:t>
            </a:r>
            <a:r>
              <a:rPr lang="en-US" sz="2000" dirty="0" err="1"/>
              <a:t>Microsoft.Solutions.GraphApiControl</a:t>
            </a:r>
            <a:r>
              <a:rPr lang="en-US" sz="2000" dirty="0"/>
              <a:t>”, or </a:t>
            </a:r>
            <a:r>
              <a:rPr lang="en-US" sz="2000" b="1" dirty="0">
                <a:solidFill>
                  <a:srgbClr val="FF0000"/>
                </a:solidFill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22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color</a:t>
            </a:r>
          </a:p>
        </p:txBody>
      </p: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Blades are also described in the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GitHub azure/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portaldocs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 repo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How to use Azure Portal blades in the Template Specs UI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How to uncover the names and parameters of blades in Azure Portal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deployment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2" y="163048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B3C69982-4AAB-793E-BBFF-8B4E1A2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5" y="4313570"/>
            <a:ext cx="1963754" cy="1963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698C19-E0FD-5AF0-B026-2B62E65D06F5}"/>
              </a:ext>
            </a:extLst>
          </p:cNvPr>
          <p:cNvGrpSpPr/>
          <p:nvPr/>
        </p:nvGrpSpPr>
        <p:grpSpPr>
          <a:xfrm>
            <a:off x="7478693" y="3149521"/>
            <a:ext cx="1025861" cy="1089287"/>
            <a:chOff x="6618867" y="3226748"/>
            <a:chExt cx="1025861" cy="1089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3B629-B8C8-15FB-A48B-384C2983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7CC770-08FB-8AE4-530A-478819B22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170BA1-E1FC-7D2C-BA98-3C42F65E5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45E0BB-2B32-BB11-85B1-A3A74A8D81C8}"/>
              </a:ext>
            </a:extLst>
          </p:cNvPr>
          <p:cNvGrpSpPr/>
          <p:nvPr/>
        </p:nvGrpSpPr>
        <p:grpSpPr>
          <a:xfrm>
            <a:off x="4002340" y="2355237"/>
            <a:ext cx="2524402" cy="978847"/>
            <a:chOff x="5159830" y="2351275"/>
            <a:chExt cx="2524402" cy="9788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FF40BB-26DA-E3DD-6351-24DE54E3BD81}"/>
                </a:ext>
              </a:extLst>
            </p:cNvPr>
            <p:cNvGrpSpPr/>
            <p:nvPr/>
          </p:nvGrpSpPr>
          <p:grpSpPr>
            <a:xfrm>
              <a:off x="6579655" y="2360890"/>
              <a:ext cx="1015441" cy="969232"/>
              <a:chOff x="3409768" y="2600757"/>
              <a:chExt cx="1571305" cy="15602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19DB6DD-594A-8956-2C7D-A848844A9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91F8EF9C-1BEE-8152-85FD-C1F244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D46E8A-F3EF-5447-900A-72F0A07C1A12}"/>
                </a:ext>
              </a:extLst>
            </p:cNvPr>
            <p:cNvSpPr/>
            <p:nvPr/>
          </p:nvSpPr>
          <p:spPr>
            <a:xfrm>
              <a:off x="5159830" y="2351275"/>
              <a:ext cx="2524402" cy="870972"/>
            </a:xfrm>
            <a:custGeom>
              <a:avLst/>
              <a:gdLst>
                <a:gd name="connsiteX0" fmla="*/ 0 w 2524402"/>
                <a:gd name="connsiteY0" fmla="*/ 145165 h 870972"/>
                <a:gd name="connsiteX1" fmla="*/ 145165 w 2524402"/>
                <a:gd name="connsiteY1" fmla="*/ 0 h 870972"/>
                <a:gd name="connsiteX2" fmla="*/ 748364 w 2524402"/>
                <a:gd name="connsiteY2" fmla="*/ 0 h 870972"/>
                <a:gd name="connsiteX3" fmla="*/ 1284542 w 2524402"/>
                <a:gd name="connsiteY3" fmla="*/ 0 h 870972"/>
                <a:gd name="connsiteX4" fmla="*/ 1798378 w 2524402"/>
                <a:gd name="connsiteY4" fmla="*/ 0 h 870972"/>
                <a:gd name="connsiteX5" fmla="*/ 2379237 w 2524402"/>
                <a:gd name="connsiteY5" fmla="*/ 0 h 870972"/>
                <a:gd name="connsiteX6" fmla="*/ 2524402 w 2524402"/>
                <a:gd name="connsiteY6" fmla="*/ 145165 h 870972"/>
                <a:gd name="connsiteX7" fmla="*/ 2524402 w 2524402"/>
                <a:gd name="connsiteY7" fmla="*/ 725807 h 870972"/>
                <a:gd name="connsiteX8" fmla="*/ 2379237 w 2524402"/>
                <a:gd name="connsiteY8" fmla="*/ 870972 h 870972"/>
                <a:gd name="connsiteX9" fmla="*/ 1865400 w 2524402"/>
                <a:gd name="connsiteY9" fmla="*/ 870972 h 870972"/>
                <a:gd name="connsiteX10" fmla="*/ 1306882 w 2524402"/>
                <a:gd name="connsiteY10" fmla="*/ 870972 h 870972"/>
                <a:gd name="connsiteX11" fmla="*/ 770705 w 2524402"/>
                <a:gd name="connsiteY11" fmla="*/ 870972 h 870972"/>
                <a:gd name="connsiteX12" fmla="*/ 145165 w 2524402"/>
                <a:gd name="connsiteY12" fmla="*/ 870972 h 870972"/>
                <a:gd name="connsiteX13" fmla="*/ 0 w 2524402"/>
                <a:gd name="connsiteY13" fmla="*/ 725807 h 870972"/>
                <a:gd name="connsiteX14" fmla="*/ 0 w 2524402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440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00458" y="18209"/>
                    <a:pt x="463932" y="-22702"/>
                    <a:pt x="748364" y="0"/>
                  </a:cubicBezTo>
                  <a:cubicBezTo>
                    <a:pt x="1032796" y="22702"/>
                    <a:pt x="1144762" y="-11028"/>
                    <a:pt x="1284542" y="0"/>
                  </a:cubicBezTo>
                  <a:cubicBezTo>
                    <a:pt x="1424322" y="11028"/>
                    <a:pt x="1594799" y="-3746"/>
                    <a:pt x="1798378" y="0"/>
                  </a:cubicBezTo>
                  <a:cubicBezTo>
                    <a:pt x="2001957" y="3746"/>
                    <a:pt x="2179491" y="-12282"/>
                    <a:pt x="2379237" y="0"/>
                  </a:cubicBezTo>
                  <a:cubicBezTo>
                    <a:pt x="2467832" y="-17333"/>
                    <a:pt x="2518177" y="64040"/>
                    <a:pt x="2524402" y="145165"/>
                  </a:cubicBezTo>
                  <a:cubicBezTo>
                    <a:pt x="2523724" y="283097"/>
                    <a:pt x="2542239" y="436287"/>
                    <a:pt x="2524402" y="725807"/>
                  </a:cubicBezTo>
                  <a:cubicBezTo>
                    <a:pt x="2523003" y="808293"/>
                    <a:pt x="2453448" y="864058"/>
                    <a:pt x="2379237" y="870972"/>
                  </a:cubicBezTo>
                  <a:cubicBezTo>
                    <a:pt x="2151335" y="891722"/>
                    <a:pt x="1999314" y="863341"/>
                    <a:pt x="1865400" y="870972"/>
                  </a:cubicBezTo>
                  <a:cubicBezTo>
                    <a:pt x="1731486" y="878603"/>
                    <a:pt x="1564917" y="867392"/>
                    <a:pt x="1306882" y="870972"/>
                  </a:cubicBezTo>
                  <a:cubicBezTo>
                    <a:pt x="1048847" y="874552"/>
                    <a:pt x="945230" y="879456"/>
                    <a:pt x="770705" y="870972"/>
                  </a:cubicBezTo>
                  <a:cubicBezTo>
                    <a:pt x="596180" y="862488"/>
                    <a:pt x="407705" y="881297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Portal Users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3B6213-071E-8360-55C9-2E76F5618D4B}"/>
              </a:ext>
            </a:extLst>
          </p:cNvPr>
          <p:cNvGrpSpPr/>
          <p:nvPr/>
        </p:nvGrpSpPr>
        <p:grpSpPr>
          <a:xfrm>
            <a:off x="290310" y="3266167"/>
            <a:ext cx="6236432" cy="913743"/>
            <a:chOff x="1447800" y="3262205"/>
            <a:chExt cx="6236432" cy="913743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C9A4960-2CB1-493F-32B5-BF486C55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3262205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A659272-B513-58A4-7248-1AAEA048A774}"/>
                </a:ext>
              </a:extLst>
            </p:cNvPr>
            <p:cNvSpPr/>
            <p:nvPr/>
          </p:nvSpPr>
          <p:spPr>
            <a:xfrm>
              <a:off x="1447800" y="3283591"/>
              <a:ext cx="6236432" cy="870972"/>
            </a:xfrm>
            <a:custGeom>
              <a:avLst/>
              <a:gdLst>
                <a:gd name="connsiteX0" fmla="*/ 0 w 6236432"/>
                <a:gd name="connsiteY0" fmla="*/ 145165 h 870972"/>
                <a:gd name="connsiteX1" fmla="*/ 145165 w 6236432"/>
                <a:gd name="connsiteY1" fmla="*/ 0 h 870972"/>
                <a:gd name="connsiteX2" fmla="*/ 924765 w 6236432"/>
                <a:gd name="connsiteY2" fmla="*/ 0 h 870972"/>
                <a:gd name="connsiteX3" fmla="*/ 1525982 w 6236432"/>
                <a:gd name="connsiteY3" fmla="*/ 0 h 870972"/>
                <a:gd name="connsiteX4" fmla="*/ 2067738 w 6236432"/>
                <a:gd name="connsiteY4" fmla="*/ 0 h 870972"/>
                <a:gd name="connsiteX5" fmla="*/ 2787877 w 6236432"/>
                <a:gd name="connsiteY5" fmla="*/ 0 h 870972"/>
                <a:gd name="connsiteX6" fmla="*/ 3389094 w 6236432"/>
                <a:gd name="connsiteY6" fmla="*/ 0 h 870972"/>
                <a:gd name="connsiteX7" fmla="*/ 4168694 w 6236432"/>
                <a:gd name="connsiteY7" fmla="*/ 0 h 870972"/>
                <a:gd name="connsiteX8" fmla="*/ 4710450 w 6236432"/>
                <a:gd name="connsiteY8" fmla="*/ 0 h 870972"/>
                <a:gd name="connsiteX9" fmla="*/ 5490050 w 6236432"/>
                <a:gd name="connsiteY9" fmla="*/ 0 h 870972"/>
                <a:gd name="connsiteX10" fmla="*/ 6091267 w 6236432"/>
                <a:gd name="connsiteY10" fmla="*/ 0 h 870972"/>
                <a:gd name="connsiteX11" fmla="*/ 6236432 w 6236432"/>
                <a:gd name="connsiteY11" fmla="*/ 145165 h 870972"/>
                <a:gd name="connsiteX12" fmla="*/ 6236432 w 6236432"/>
                <a:gd name="connsiteY12" fmla="*/ 725807 h 870972"/>
                <a:gd name="connsiteX13" fmla="*/ 6091267 w 6236432"/>
                <a:gd name="connsiteY13" fmla="*/ 870972 h 870972"/>
                <a:gd name="connsiteX14" fmla="*/ 5430589 w 6236432"/>
                <a:gd name="connsiteY14" fmla="*/ 870972 h 870972"/>
                <a:gd name="connsiteX15" fmla="*/ 4769911 w 6236432"/>
                <a:gd name="connsiteY15" fmla="*/ 870972 h 870972"/>
                <a:gd name="connsiteX16" fmla="*/ 3990311 w 6236432"/>
                <a:gd name="connsiteY16" fmla="*/ 870972 h 870972"/>
                <a:gd name="connsiteX17" fmla="*/ 3329633 w 6236432"/>
                <a:gd name="connsiteY17" fmla="*/ 870972 h 870972"/>
                <a:gd name="connsiteX18" fmla="*/ 2847338 w 6236432"/>
                <a:gd name="connsiteY18" fmla="*/ 870972 h 870972"/>
                <a:gd name="connsiteX19" fmla="*/ 2305582 w 6236432"/>
                <a:gd name="connsiteY19" fmla="*/ 870972 h 870972"/>
                <a:gd name="connsiteX20" fmla="*/ 1525982 w 6236432"/>
                <a:gd name="connsiteY20" fmla="*/ 870972 h 870972"/>
                <a:gd name="connsiteX21" fmla="*/ 865304 w 6236432"/>
                <a:gd name="connsiteY21" fmla="*/ 870972 h 870972"/>
                <a:gd name="connsiteX22" fmla="*/ 145165 w 6236432"/>
                <a:gd name="connsiteY22" fmla="*/ 870972 h 870972"/>
                <a:gd name="connsiteX23" fmla="*/ 0 w 6236432"/>
                <a:gd name="connsiteY23" fmla="*/ 725807 h 870972"/>
                <a:gd name="connsiteX24" fmla="*/ 0 w 6236432"/>
                <a:gd name="connsiteY2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3643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517727" y="20843"/>
                    <a:pt x="628589" y="-20231"/>
                    <a:pt x="924765" y="0"/>
                  </a:cubicBezTo>
                  <a:cubicBezTo>
                    <a:pt x="1220941" y="20231"/>
                    <a:pt x="1335060" y="11032"/>
                    <a:pt x="1525982" y="0"/>
                  </a:cubicBezTo>
                  <a:cubicBezTo>
                    <a:pt x="1716904" y="-11032"/>
                    <a:pt x="1922366" y="-23589"/>
                    <a:pt x="2067738" y="0"/>
                  </a:cubicBezTo>
                  <a:cubicBezTo>
                    <a:pt x="2213110" y="23589"/>
                    <a:pt x="2449000" y="28805"/>
                    <a:pt x="2787877" y="0"/>
                  </a:cubicBezTo>
                  <a:cubicBezTo>
                    <a:pt x="3126754" y="-28805"/>
                    <a:pt x="3121507" y="-3469"/>
                    <a:pt x="3389094" y="0"/>
                  </a:cubicBezTo>
                  <a:cubicBezTo>
                    <a:pt x="3656681" y="3469"/>
                    <a:pt x="3782955" y="35219"/>
                    <a:pt x="4168694" y="0"/>
                  </a:cubicBezTo>
                  <a:cubicBezTo>
                    <a:pt x="4554433" y="-35219"/>
                    <a:pt x="4498937" y="131"/>
                    <a:pt x="4710450" y="0"/>
                  </a:cubicBezTo>
                  <a:cubicBezTo>
                    <a:pt x="4921963" y="-131"/>
                    <a:pt x="5157343" y="5839"/>
                    <a:pt x="5490050" y="0"/>
                  </a:cubicBezTo>
                  <a:cubicBezTo>
                    <a:pt x="5822757" y="-5839"/>
                    <a:pt x="5851435" y="8407"/>
                    <a:pt x="6091267" y="0"/>
                  </a:cubicBezTo>
                  <a:cubicBezTo>
                    <a:pt x="6163637" y="-446"/>
                    <a:pt x="6243186" y="46473"/>
                    <a:pt x="6236432" y="145165"/>
                  </a:cubicBezTo>
                  <a:cubicBezTo>
                    <a:pt x="6242131" y="373351"/>
                    <a:pt x="6253856" y="495594"/>
                    <a:pt x="6236432" y="725807"/>
                  </a:cubicBezTo>
                  <a:cubicBezTo>
                    <a:pt x="6249015" y="821392"/>
                    <a:pt x="6182646" y="861159"/>
                    <a:pt x="6091267" y="870972"/>
                  </a:cubicBezTo>
                  <a:cubicBezTo>
                    <a:pt x="5922880" y="845600"/>
                    <a:pt x="5611686" y="856693"/>
                    <a:pt x="5430589" y="870972"/>
                  </a:cubicBezTo>
                  <a:cubicBezTo>
                    <a:pt x="5249492" y="885251"/>
                    <a:pt x="4936735" y="876352"/>
                    <a:pt x="4769911" y="870972"/>
                  </a:cubicBezTo>
                  <a:cubicBezTo>
                    <a:pt x="4603087" y="865592"/>
                    <a:pt x="4203966" y="854272"/>
                    <a:pt x="3990311" y="870972"/>
                  </a:cubicBezTo>
                  <a:cubicBezTo>
                    <a:pt x="3776656" y="887672"/>
                    <a:pt x="3632581" y="892763"/>
                    <a:pt x="3329633" y="870972"/>
                  </a:cubicBezTo>
                  <a:cubicBezTo>
                    <a:pt x="3026685" y="849181"/>
                    <a:pt x="3016190" y="864735"/>
                    <a:pt x="2847338" y="870972"/>
                  </a:cubicBezTo>
                  <a:cubicBezTo>
                    <a:pt x="2678486" y="877209"/>
                    <a:pt x="2505138" y="895154"/>
                    <a:pt x="2305582" y="870972"/>
                  </a:cubicBezTo>
                  <a:cubicBezTo>
                    <a:pt x="2106026" y="846790"/>
                    <a:pt x="1810298" y="890584"/>
                    <a:pt x="1525982" y="870972"/>
                  </a:cubicBezTo>
                  <a:cubicBezTo>
                    <a:pt x="1241666" y="851360"/>
                    <a:pt x="1083598" y="901184"/>
                    <a:pt x="865304" y="870972"/>
                  </a:cubicBezTo>
                  <a:cubicBezTo>
                    <a:pt x="647010" y="840760"/>
                    <a:pt x="303452" y="879368"/>
                    <a:pt x="145165" y="870972"/>
                  </a:cubicBezTo>
                  <a:cubicBezTo>
                    <a:pt x="64380" y="854445"/>
                    <a:pt x="12472" y="808580"/>
                    <a:pt x="0" y="725807"/>
                  </a:cubicBezTo>
                  <a:cubicBezTo>
                    <a:pt x="26606" y="505643"/>
                    <a:pt x="-22211" y="341303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Task - AzureResourceManagerTemplateDeployment@3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AE23B-D220-AC30-9A1F-1FCE4447D838}"/>
              </a:ext>
            </a:extLst>
          </p:cNvPr>
          <p:cNvGrpSpPr/>
          <p:nvPr/>
        </p:nvGrpSpPr>
        <p:grpSpPr>
          <a:xfrm>
            <a:off x="2717824" y="4212240"/>
            <a:ext cx="3808918" cy="913743"/>
            <a:chOff x="3875314" y="4208278"/>
            <a:chExt cx="3808918" cy="91374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D24DA17-1E83-4F84-FD51-3D37C7E4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4208278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5205857-4428-0011-87EE-BB959CA68568}"/>
                </a:ext>
              </a:extLst>
            </p:cNvPr>
            <p:cNvSpPr/>
            <p:nvPr/>
          </p:nvSpPr>
          <p:spPr>
            <a:xfrm>
              <a:off x="3875314" y="4229664"/>
              <a:ext cx="3808918" cy="870972"/>
            </a:xfrm>
            <a:custGeom>
              <a:avLst/>
              <a:gdLst>
                <a:gd name="connsiteX0" fmla="*/ 0 w 3808918"/>
                <a:gd name="connsiteY0" fmla="*/ 145165 h 870972"/>
                <a:gd name="connsiteX1" fmla="*/ 145165 w 3808918"/>
                <a:gd name="connsiteY1" fmla="*/ 0 h 870972"/>
                <a:gd name="connsiteX2" fmla="*/ 801968 w 3808918"/>
                <a:gd name="connsiteY2" fmla="*/ 0 h 870972"/>
                <a:gd name="connsiteX3" fmla="*/ 1353214 w 3808918"/>
                <a:gd name="connsiteY3" fmla="*/ 0 h 870972"/>
                <a:gd name="connsiteX4" fmla="*/ 1869273 w 3808918"/>
                <a:gd name="connsiteY4" fmla="*/ 0 h 870972"/>
                <a:gd name="connsiteX5" fmla="*/ 2490890 w 3808918"/>
                <a:gd name="connsiteY5" fmla="*/ 0 h 870972"/>
                <a:gd name="connsiteX6" fmla="*/ 3042136 w 3808918"/>
                <a:gd name="connsiteY6" fmla="*/ 0 h 870972"/>
                <a:gd name="connsiteX7" fmla="*/ 3663753 w 3808918"/>
                <a:gd name="connsiteY7" fmla="*/ 0 h 870972"/>
                <a:gd name="connsiteX8" fmla="*/ 3808918 w 3808918"/>
                <a:gd name="connsiteY8" fmla="*/ 145165 h 870972"/>
                <a:gd name="connsiteX9" fmla="*/ 3808918 w 3808918"/>
                <a:gd name="connsiteY9" fmla="*/ 725807 h 870972"/>
                <a:gd name="connsiteX10" fmla="*/ 3663753 w 3808918"/>
                <a:gd name="connsiteY10" fmla="*/ 870972 h 870972"/>
                <a:gd name="connsiteX11" fmla="*/ 3042136 w 3808918"/>
                <a:gd name="connsiteY11" fmla="*/ 870972 h 870972"/>
                <a:gd name="connsiteX12" fmla="*/ 2385333 w 3808918"/>
                <a:gd name="connsiteY12" fmla="*/ 870972 h 870972"/>
                <a:gd name="connsiteX13" fmla="*/ 1728530 w 3808918"/>
                <a:gd name="connsiteY13" fmla="*/ 870972 h 870972"/>
                <a:gd name="connsiteX14" fmla="*/ 1212470 w 3808918"/>
                <a:gd name="connsiteY14" fmla="*/ 870972 h 870972"/>
                <a:gd name="connsiteX15" fmla="*/ 145165 w 3808918"/>
                <a:gd name="connsiteY15" fmla="*/ 870972 h 870972"/>
                <a:gd name="connsiteX16" fmla="*/ 0 w 3808918"/>
                <a:gd name="connsiteY16" fmla="*/ 725807 h 870972"/>
                <a:gd name="connsiteX17" fmla="*/ 0 w 3808918"/>
                <a:gd name="connsiteY17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0891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05308" y="32643"/>
                    <a:pt x="564674" y="-13439"/>
                    <a:pt x="801968" y="0"/>
                  </a:cubicBezTo>
                  <a:cubicBezTo>
                    <a:pt x="1039262" y="13439"/>
                    <a:pt x="1224118" y="-25550"/>
                    <a:pt x="1353214" y="0"/>
                  </a:cubicBezTo>
                  <a:cubicBezTo>
                    <a:pt x="1482310" y="25550"/>
                    <a:pt x="1618566" y="-7032"/>
                    <a:pt x="1869273" y="0"/>
                  </a:cubicBezTo>
                  <a:cubicBezTo>
                    <a:pt x="2119980" y="7032"/>
                    <a:pt x="2243107" y="-5164"/>
                    <a:pt x="2490890" y="0"/>
                  </a:cubicBezTo>
                  <a:cubicBezTo>
                    <a:pt x="2738673" y="5164"/>
                    <a:pt x="2856994" y="21589"/>
                    <a:pt x="3042136" y="0"/>
                  </a:cubicBezTo>
                  <a:cubicBezTo>
                    <a:pt x="3227278" y="-21589"/>
                    <a:pt x="3467426" y="-8062"/>
                    <a:pt x="3663753" y="0"/>
                  </a:cubicBezTo>
                  <a:cubicBezTo>
                    <a:pt x="3743629" y="-2822"/>
                    <a:pt x="3806091" y="68922"/>
                    <a:pt x="3808918" y="145165"/>
                  </a:cubicBezTo>
                  <a:cubicBezTo>
                    <a:pt x="3801164" y="391085"/>
                    <a:pt x="3821737" y="518789"/>
                    <a:pt x="3808918" y="725807"/>
                  </a:cubicBezTo>
                  <a:cubicBezTo>
                    <a:pt x="3801116" y="805533"/>
                    <a:pt x="3750679" y="852452"/>
                    <a:pt x="3663753" y="870972"/>
                  </a:cubicBezTo>
                  <a:cubicBezTo>
                    <a:pt x="3433741" y="896471"/>
                    <a:pt x="3306404" y="893299"/>
                    <a:pt x="3042136" y="870972"/>
                  </a:cubicBezTo>
                  <a:cubicBezTo>
                    <a:pt x="2777868" y="848645"/>
                    <a:pt x="2676399" y="891293"/>
                    <a:pt x="2385333" y="870972"/>
                  </a:cubicBezTo>
                  <a:cubicBezTo>
                    <a:pt x="2094267" y="850651"/>
                    <a:pt x="1924166" y="879699"/>
                    <a:pt x="1728530" y="870972"/>
                  </a:cubicBezTo>
                  <a:cubicBezTo>
                    <a:pt x="1532894" y="862245"/>
                    <a:pt x="1319113" y="864886"/>
                    <a:pt x="1212470" y="870972"/>
                  </a:cubicBezTo>
                  <a:cubicBezTo>
                    <a:pt x="1105827" y="877058"/>
                    <a:pt x="626075" y="892401"/>
                    <a:pt x="145165" y="870972"/>
                  </a:cubicBezTo>
                  <a:cubicBezTo>
                    <a:pt x="56224" y="853098"/>
                    <a:pt x="662" y="797030"/>
                    <a:pt x="0" y="725807"/>
                  </a:cubicBezTo>
                  <a:cubicBezTo>
                    <a:pt x="5904" y="565400"/>
                    <a:pt x="12411" y="345040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Task - </a:t>
              </a:r>
              <a:r>
                <a:rPr lang="en-US" i="0" dirty="0">
                  <a:solidFill>
                    <a:srgbClr val="161616"/>
                  </a:solidFill>
                  <a:effectLst/>
                  <a:latin typeface="Segoe UI" panose="020B0502040204020203" pitchFamily="34" charset="0"/>
                </a:rPr>
                <a:t>AzurePowerShell@5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2D145-8249-1C40-FA8B-2AA5B1C3C8B3}"/>
              </a:ext>
            </a:extLst>
          </p:cNvPr>
          <p:cNvGrpSpPr/>
          <p:nvPr/>
        </p:nvGrpSpPr>
        <p:grpSpPr>
          <a:xfrm>
            <a:off x="8951103" y="4260322"/>
            <a:ext cx="2996311" cy="870972"/>
            <a:chOff x="4528457" y="5219932"/>
            <a:chExt cx="3155775" cy="8709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368DF5-B76E-B270-5D42-C47A0C92AD76}"/>
                </a:ext>
              </a:extLst>
            </p:cNvPr>
            <p:cNvSpPr/>
            <p:nvPr/>
          </p:nvSpPr>
          <p:spPr>
            <a:xfrm>
              <a:off x="4528457" y="5219932"/>
              <a:ext cx="3155775" cy="870972"/>
            </a:xfrm>
            <a:custGeom>
              <a:avLst/>
              <a:gdLst>
                <a:gd name="connsiteX0" fmla="*/ 0 w 2996311"/>
                <a:gd name="connsiteY0" fmla="*/ 145165 h 870972"/>
                <a:gd name="connsiteX1" fmla="*/ 145165 w 2996311"/>
                <a:gd name="connsiteY1" fmla="*/ 0 h 870972"/>
                <a:gd name="connsiteX2" fmla="*/ 875780 w 2996311"/>
                <a:gd name="connsiteY2" fmla="*/ 0 h 870972"/>
                <a:gd name="connsiteX3" fmla="*/ 1525215 w 2996311"/>
                <a:gd name="connsiteY3" fmla="*/ 0 h 870972"/>
                <a:gd name="connsiteX4" fmla="*/ 2147591 w 2996311"/>
                <a:gd name="connsiteY4" fmla="*/ 0 h 870972"/>
                <a:gd name="connsiteX5" fmla="*/ 2851146 w 2996311"/>
                <a:gd name="connsiteY5" fmla="*/ 0 h 870972"/>
                <a:gd name="connsiteX6" fmla="*/ 2996311 w 2996311"/>
                <a:gd name="connsiteY6" fmla="*/ 145165 h 870972"/>
                <a:gd name="connsiteX7" fmla="*/ 2996311 w 2996311"/>
                <a:gd name="connsiteY7" fmla="*/ 725807 h 870972"/>
                <a:gd name="connsiteX8" fmla="*/ 2851146 w 2996311"/>
                <a:gd name="connsiteY8" fmla="*/ 870972 h 870972"/>
                <a:gd name="connsiteX9" fmla="*/ 2228770 w 2996311"/>
                <a:gd name="connsiteY9" fmla="*/ 870972 h 870972"/>
                <a:gd name="connsiteX10" fmla="*/ 1552275 w 2996311"/>
                <a:gd name="connsiteY10" fmla="*/ 870972 h 870972"/>
                <a:gd name="connsiteX11" fmla="*/ 902840 w 2996311"/>
                <a:gd name="connsiteY11" fmla="*/ 870972 h 870972"/>
                <a:gd name="connsiteX12" fmla="*/ 145165 w 2996311"/>
                <a:gd name="connsiteY12" fmla="*/ 870972 h 870972"/>
                <a:gd name="connsiteX13" fmla="*/ 0 w 2996311"/>
                <a:gd name="connsiteY13" fmla="*/ 725807 h 870972"/>
                <a:gd name="connsiteX14" fmla="*/ 0 w 2996311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6311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29795" y="2697"/>
                    <a:pt x="614163" y="4563"/>
                    <a:pt x="875780" y="0"/>
                  </a:cubicBezTo>
                  <a:cubicBezTo>
                    <a:pt x="1137398" y="-4563"/>
                    <a:pt x="1222031" y="16914"/>
                    <a:pt x="1525215" y="0"/>
                  </a:cubicBezTo>
                  <a:cubicBezTo>
                    <a:pt x="1828399" y="-16914"/>
                    <a:pt x="1883529" y="29365"/>
                    <a:pt x="2147591" y="0"/>
                  </a:cubicBezTo>
                  <a:cubicBezTo>
                    <a:pt x="2411653" y="-29365"/>
                    <a:pt x="2552832" y="24466"/>
                    <a:pt x="2851146" y="0"/>
                  </a:cubicBezTo>
                  <a:cubicBezTo>
                    <a:pt x="2939741" y="-17333"/>
                    <a:pt x="2990086" y="64040"/>
                    <a:pt x="2996311" y="145165"/>
                  </a:cubicBezTo>
                  <a:cubicBezTo>
                    <a:pt x="2995633" y="283097"/>
                    <a:pt x="3014148" y="436287"/>
                    <a:pt x="2996311" y="725807"/>
                  </a:cubicBezTo>
                  <a:cubicBezTo>
                    <a:pt x="2994912" y="808293"/>
                    <a:pt x="2925357" y="864058"/>
                    <a:pt x="2851146" y="870972"/>
                  </a:cubicBezTo>
                  <a:cubicBezTo>
                    <a:pt x="2702124" y="893327"/>
                    <a:pt x="2407814" y="870945"/>
                    <a:pt x="2228770" y="870972"/>
                  </a:cubicBezTo>
                  <a:cubicBezTo>
                    <a:pt x="2049726" y="870999"/>
                    <a:pt x="1800330" y="904708"/>
                    <a:pt x="1552275" y="870972"/>
                  </a:cubicBezTo>
                  <a:cubicBezTo>
                    <a:pt x="1304220" y="837236"/>
                    <a:pt x="1115469" y="846821"/>
                    <a:pt x="902840" y="870972"/>
                  </a:cubicBezTo>
                  <a:cubicBezTo>
                    <a:pt x="690211" y="895123"/>
                    <a:pt x="425244" y="878259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hlinkClick r:id="rId7"/>
                </a:rPr>
                <a:t>Bicep/Arm Templates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26" name="Picture 2" descr="Bicep for Visual Studio">
              <a:extLst>
                <a:ext uri="{FF2B5EF4-FFF2-40B4-BE49-F238E27FC236}">
                  <a16:creationId xmlns:a16="http://schemas.microsoft.com/office/drawing/2014/main" id="{52948F0E-231C-5177-D1A6-8BE86652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5282201"/>
              <a:ext cx="723686" cy="72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7B2B6E-DFB0-193B-AE75-7443DAEC3C95}"/>
              </a:ext>
            </a:extLst>
          </p:cNvPr>
          <p:cNvGrpSpPr/>
          <p:nvPr/>
        </p:nvGrpSpPr>
        <p:grpSpPr>
          <a:xfrm>
            <a:off x="8951103" y="3333583"/>
            <a:ext cx="2065159" cy="874255"/>
            <a:chOff x="1950358" y="5216649"/>
            <a:chExt cx="2065159" cy="874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FB78E60-2E45-8BBB-84DF-E8823F4588B4}"/>
                </a:ext>
              </a:extLst>
            </p:cNvPr>
            <p:cNvSpPr/>
            <p:nvPr/>
          </p:nvSpPr>
          <p:spPr>
            <a:xfrm>
              <a:off x="1959429" y="5219932"/>
              <a:ext cx="2056088" cy="870972"/>
            </a:xfrm>
            <a:custGeom>
              <a:avLst/>
              <a:gdLst>
                <a:gd name="connsiteX0" fmla="*/ 0 w 2056088"/>
                <a:gd name="connsiteY0" fmla="*/ 145165 h 870972"/>
                <a:gd name="connsiteX1" fmla="*/ 145165 w 2056088"/>
                <a:gd name="connsiteY1" fmla="*/ 0 h 870972"/>
                <a:gd name="connsiteX2" fmla="*/ 769066 w 2056088"/>
                <a:gd name="connsiteY2" fmla="*/ 0 h 870972"/>
                <a:gd name="connsiteX3" fmla="*/ 1339995 w 2056088"/>
                <a:gd name="connsiteY3" fmla="*/ 0 h 870972"/>
                <a:gd name="connsiteX4" fmla="*/ 1910923 w 2056088"/>
                <a:gd name="connsiteY4" fmla="*/ 0 h 870972"/>
                <a:gd name="connsiteX5" fmla="*/ 2056088 w 2056088"/>
                <a:gd name="connsiteY5" fmla="*/ 145165 h 870972"/>
                <a:gd name="connsiteX6" fmla="*/ 2056088 w 2056088"/>
                <a:gd name="connsiteY6" fmla="*/ 725807 h 870972"/>
                <a:gd name="connsiteX7" fmla="*/ 1910923 w 2056088"/>
                <a:gd name="connsiteY7" fmla="*/ 870972 h 870972"/>
                <a:gd name="connsiteX8" fmla="*/ 1357652 w 2056088"/>
                <a:gd name="connsiteY8" fmla="*/ 870972 h 870972"/>
                <a:gd name="connsiteX9" fmla="*/ 769066 w 2056088"/>
                <a:gd name="connsiteY9" fmla="*/ 870972 h 870972"/>
                <a:gd name="connsiteX10" fmla="*/ 145165 w 2056088"/>
                <a:gd name="connsiteY10" fmla="*/ 870972 h 870972"/>
                <a:gd name="connsiteX11" fmla="*/ 0 w 2056088"/>
                <a:gd name="connsiteY11" fmla="*/ 725807 h 870972"/>
                <a:gd name="connsiteX12" fmla="*/ 0 w 205608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608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17572" y="-29342"/>
                    <a:pt x="500561" y="17411"/>
                    <a:pt x="769066" y="0"/>
                  </a:cubicBezTo>
                  <a:cubicBezTo>
                    <a:pt x="1037571" y="-17411"/>
                    <a:pt x="1080018" y="-17002"/>
                    <a:pt x="1339995" y="0"/>
                  </a:cubicBezTo>
                  <a:cubicBezTo>
                    <a:pt x="1599972" y="17002"/>
                    <a:pt x="1695949" y="-26150"/>
                    <a:pt x="1910923" y="0"/>
                  </a:cubicBezTo>
                  <a:cubicBezTo>
                    <a:pt x="1988117" y="-9592"/>
                    <a:pt x="2059434" y="52611"/>
                    <a:pt x="2056088" y="145165"/>
                  </a:cubicBezTo>
                  <a:cubicBezTo>
                    <a:pt x="2059913" y="327905"/>
                    <a:pt x="2046359" y="564412"/>
                    <a:pt x="2056088" y="725807"/>
                  </a:cubicBezTo>
                  <a:cubicBezTo>
                    <a:pt x="2055792" y="803157"/>
                    <a:pt x="1988268" y="874901"/>
                    <a:pt x="1910923" y="870972"/>
                  </a:cubicBezTo>
                  <a:cubicBezTo>
                    <a:pt x="1687605" y="879928"/>
                    <a:pt x="1486840" y="856991"/>
                    <a:pt x="1357652" y="870972"/>
                  </a:cubicBezTo>
                  <a:cubicBezTo>
                    <a:pt x="1228464" y="884953"/>
                    <a:pt x="1003599" y="898678"/>
                    <a:pt x="769066" y="870972"/>
                  </a:cubicBezTo>
                  <a:cubicBezTo>
                    <a:pt x="534533" y="843266"/>
                    <a:pt x="348946" y="86587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</a:rPr>
                <a:t>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CF79A0D-A66F-60C4-38EE-DDF3683E6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358" y="5216649"/>
              <a:ext cx="869784" cy="86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188643-D8F5-945B-43BA-7439435E8A7D}"/>
              </a:ext>
            </a:extLst>
          </p:cNvPr>
          <p:cNvGrpSpPr/>
          <p:nvPr/>
        </p:nvGrpSpPr>
        <p:grpSpPr>
          <a:xfrm>
            <a:off x="8863387" y="2362020"/>
            <a:ext cx="1962184" cy="998141"/>
            <a:chOff x="1272998" y="2263995"/>
            <a:chExt cx="1962184" cy="99814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8333DA7-EDB2-1482-14CF-29FC378A2E2F}"/>
                </a:ext>
              </a:extLst>
            </p:cNvPr>
            <p:cNvSpPr/>
            <p:nvPr/>
          </p:nvSpPr>
          <p:spPr>
            <a:xfrm>
              <a:off x="1360714" y="2302317"/>
              <a:ext cx="1874468" cy="870972"/>
            </a:xfrm>
            <a:custGeom>
              <a:avLst/>
              <a:gdLst>
                <a:gd name="connsiteX0" fmla="*/ 0 w 1874468"/>
                <a:gd name="connsiteY0" fmla="*/ 145165 h 870972"/>
                <a:gd name="connsiteX1" fmla="*/ 145165 w 1874468"/>
                <a:gd name="connsiteY1" fmla="*/ 0 h 870972"/>
                <a:gd name="connsiteX2" fmla="*/ 704894 w 1874468"/>
                <a:gd name="connsiteY2" fmla="*/ 0 h 870972"/>
                <a:gd name="connsiteX3" fmla="*/ 1217098 w 1874468"/>
                <a:gd name="connsiteY3" fmla="*/ 0 h 870972"/>
                <a:gd name="connsiteX4" fmla="*/ 1729303 w 1874468"/>
                <a:gd name="connsiteY4" fmla="*/ 0 h 870972"/>
                <a:gd name="connsiteX5" fmla="*/ 1874468 w 1874468"/>
                <a:gd name="connsiteY5" fmla="*/ 145165 h 870972"/>
                <a:gd name="connsiteX6" fmla="*/ 1874468 w 1874468"/>
                <a:gd name="connsiteY6" fmla="*/ 725807 h 870972"/>
                <a:gd name="connsiteX7" fmla="*/ 1729303 w 1874468"/>
                <a:gd name="connsiteY7" fmla="*/ 870972 h 870972"/>
                <a:gd name="connsiteX8" fmla="*/ 1232940 w 1874468"/>
                <a:gd name="connsiteY8" fmla="*/ 870972 h 870972"/>
                <a:gd name="connsiteX9" fmla="*/ 704894 w 1874468"/>
                <a:gd name="connsiteY9" fmla="*/ 870972 h 870972"/>
                <a:gd name="connsiteX10" fmla="*/ 145165 w 1874468"/>
                <a:gd name="connsiteY10" fmla="*/ 870972 h 870972"/>
                <a:gd name="connsiteX11" fmla="*/ 0 w 1874468"/>
                <a:gd name="connsiteY11" fmla="*/ 725807 h 870972"/>
                <a:gd name="connsiteX12" fmla="*/ 0 w 187446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446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18766" y="25270"/>
                    <a:pt x="471750" y="-10451"/>
                    <a:pt x="704894" y="0"/>
                  </a:cubicBezTo>
                  <a:cubicBezTo>
                    <a:pt x="938038" y="10451"/>
                    <a:pt x="1062432" y="-1934"/>
                    <a:pt x="1217098" y="0"/>
                  </a:cubicBezTo>
                  <a:cubicBezTo>
                    <a:pt x="1371764" y="1934"/>
                    <a:pt x="1560301" y="-9488"/>
                    <a:pt x="1729303" y="0"/>
                  </a:cubicBezTo>
                  <a:cubicBezTo>
                    <a:pt x="1806497" y="-9592"/>
                    <a:pt x="1877814" y="52611"/>
                    <a:pt x="1874468" y="145165"/>
                  </a:cubicBezTo>
                  <a:cubicBezTo>
                    <a:pt x="1878293" y="327905"/>
                    <a:pt x="1864739" y="564412"/>
                    <a:pt x="1874468" y="725807"/>
                  </a:cubicBezTo>
                  <a:cubicBezTo>
                    <a:pt x="1874172" y="803157"/>
                    <a:pt x="1806648" y="874901"/>
                    <a:pt x="1729303" y="870972"/>
                  </a:cubicBezTo>
                  <a:cubicBezTo>
                    <a:pt x="1614608" y="860640"/>
                    <a:pt x="1409140" y="886461"/>
                    <a:pt x="1232940" y="870972"/>
                  </a:cubicBezTo>
                  <a:cubicBezTo>
                    <a:pt x="1056740" y="855483"/>
                    <a:pt x="854686" y="896516"/>
                    <a:pt x="704894" y="870972"/>
                  </a:cubicBezTo>
                  <a:cubicBezTo>
                    <a:pt x="555102" y="845428"/>
                    <a:pt x="282589" y="84821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</a:rPr>
                <a:t>Rest API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117062-387B-DA91-333C-CAF555FA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98" y="2263995"/>
              <a:ext cx="1027073" cy="99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81764A-EAD3-C3BD-D287-15AAFC28A9FE}"/>
              </a:ext>
            </a:extLst>
          </p:cNvPr>
          <p:cNvSpPr/>
          <p:nvPr/>
        </p:nvSpPr>
        <p:spPr>
          <a:xfrm rot="5400000" flipV="1">
            <a:off x="7767644" y="4254805"/>
            <a:ext cx="283532" cy="293901"/>
          </a:xfrm>
          <a:custGeom>
            <a:avLst/>
            <a:gdLst>
              <a:gd name="connsiteX0" fmla="*/ 0 w 283532"/>
              <a:gd name="connsiteY0" fmla="*/ 73475 h 293901"/>
              <a:gd name="connsiteX1" fmla="*/ 141766 w 283532"/>
              <a:gd name="connsiteY1" fmla="*/ 73475 h 293901"/>
              <a:gd name="connsiteX2" fmla="*/ 141766 w 283532"/>
              <a:gd name="connsiteY2" fmla="*/ 0 h 293901"/>
              <a:gd name="connsiteX3" fmla="*/ 283532 w 283532"/>
              <a:gd name="connsiteY3" fmla="*/ 146951 h 293901"/>
              <a:gd name="connsiteX4" fmla="*/ 141766 w 283532"/>
              <a:gd name="connsiteY4" fmla="*/ 293901 h 293901"/>
              <a:gd name="connsiteX5" fmla="*/ 141766 w 283532"/>
              <a:gd name="connsiteY5" fmla="*/ 220426 h 293901"/>
              <a:gd name="connsiteX6" fmla="*/ 0 w 283532"/>
              <a:gd name="connsiteY6" fmla="*/ 220426 h 293901"/>
              <a:gd name="connsiteX7" fmla="*/ 0 w 283532"/>
              <a:gd name="connsiteY7" fmla="*/ 73475 h 29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32" h="293901" extrusionOk="0">
                <a:moveTo>
                  <a:pt x="0" y="73475"/>
                </a:moveTo>
                <a:cubicBezTo>
                  <a:pt x="50919" y="75191"/>
                  <a:pt x="77424" y="80431"/>
                  <a:pt x="141766" y="73475"/>
                </a:cubicBezTo>
                <a:cubicBezTo>
                  <a:pt x="141984" y="43698"/>
                  <a:pt x="141470" y="20859"/>
                  <a:pt x="141766" y="0"/>
                </a:cubicBezTo>
                <a:cubicBezTo>
                  <a:pt x="180435" y="33596"/>
                  <a:pt x="236569" y="93606"/>
                  <a:pt x="283532" y="146951"/>
                </a:cubicBezTo>
                <a:cubicBezTo>
                  <a:pt x="246139" y="172450"/>
                  <a:pt x="183309" y="238543"/>
                  <a:pt x="141766" y="293901"/>
                </a:cubicBezTo>
                <a:cubicBezTo>
                  <a:pt x="144754" y="262978"/>
                  <a:pt x="142061" y="241441"/>
                  <a:pt x="141766" y="220426"/>
                </a:cubicBezTo>
                <a:cubicBezTo>
                  <a:pt x="106873" y="213743"/>
                  <a:pt x="63896" y="227005"/>
                  <a:pt x="0" y="220426"/>
                </a:cubicBezTo>
                <a:cubicBezTo>
                  <a:pt x="-6576" y="169039"/>
                  <a:pt x="2709" y="114727"/>
                  <a:pt x="0" y="73475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C8D4438-8E0F-FCD6-78F8-9DDD2640FEAF}"/>
              </a:ext>
            </a:extLst>
          </p:cNvPr>
          <p:cNvSpPr/>
          <p:nvPr/>
        </p:nvSpPr>
        <p:spPr>
          <a:xfrm rot="2001823" flipV="1">
            <a:off x="6723098" y="3017327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7F1A580-12D0-4472-FF1A-F3098997C084}"/>
              </a:ext>
            </a:extLst>
          </p:cNvPr>
          <p:cNvSpPr/>
          <p:nvPr/>
        </p:nvSpPr>
        <p:spPr>
          <a:xfrm flipV="1">
            <a:off x="6699996" y="3640143"/>
            <a:ext cx="742559" cy="311370"/>
          </a:xfrm>
          <a:custGeom>
            <a:avLst/>
            <a:gdLst>
              <a:gd name="connsiteX0" fmla="*/ 0 w 742559"/>
              <a:gd name="connsiteY0" fmla="*/ 77843 h 311370"/>
              <a:gd name="connsiteX1" fmla="*/ 586874 w 742559"/>
              <a:gd name="connsiteY1" fmla="*/ 77843 h 311370"/>
              <a:gd name="connsiteX2" fmla="*/ 586874 w 742559"/>
              <a:gd name="connsiteY2" fmla="*/ 0 h 311370"/>
              <a:gd name="connsiteX3" fmla="*/ 742559 w 742559"/>
              <a:gd name="connsiteY3" fmla="*/ 155685 h 311370"/>
              <a:gd name="connsiteX4" fmla="*/ 586874 w 742559"/>
              <a:gd name="connsiteY4" fmla="*/ 311370 h 311370"/>
              <a:gd name="connsiteX5" fmla="*/ 586874 w 742559"/>
              <a:gd name="connsiteY5" fmla="*/ 233528 h 311370"/>
              <a:gd name="connsiteX6" fmla="*/ 0 w 742559"/>
              <a:gd name="connsiteY6" fmla="*/ 233528 h 311370"/>
              <a:gd name="connsiteX7" fmla="*/ 0 w 742559"/>
              <a:gd name="connsiteY7" fmla="*/ 77843 h 31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59" h="311370" fill="none" extrusionOk="0">
                <a:moveTo>
                  <a:pt x="0" y="77843"/>
                </a:moveTo>
                <a:cubicBezTo>
                  <a:pt x="241731" y="95664"/>
                  <a:pt x="300453" y="78426"/>
                  <a:pt x="586874" y="77843"/>
                </a:cubicBezTo>
                <a:cubicBezTo>
                  <a:pt x="585335" y="54991"/>
                  <a:pt x="585404" y="26936"/>
                  <a:pt x="586874" y="0"/>
                </a:cubicBezTo>
                <a:cubicBezTo>
                  <a:pt x="653028" y="58532"/>
                  <a:pt x="688201" y="112350"/>
                  <a:pt x="742559" y="155685"/>
                </a:cubicBezTo>
                <a:cubicBezTo>
                  <a:pt x="677371" y="215915"/>
                  <a:pt x="665336" y="236822"/>
                  <a:pt x="586874" y="311370"/>
                </a:cubicBezTo>
                <a:cubicBezTo>
                  <a:pt x="583441" y="281475"/>
                  <a:pt x="587854" y="252131"/>
                  <a:pt x="586874" y="233528"/>
                </a:cubicBezTo>
                <a:cubicBezTo>
                  <a:pt x="321074" y="232474"/>
                  <a:pt x="153977" y="253480"/>
                  <a:pt x="0" y="233528"/>
                </a:cubicBezTo>
                <a:cubicBezTo>
                  <a:pt x="5076" y="169957"/>
                  <a:pt x="-173" y="137600"/>
                  <a:pt x="0" y="77843"/>
                </a:cubicBezTo>
                <a:close/>
              </a:path>
              <a:path w="742559" h="311370" stroke="0" extrusionOk="0">
                <a:moveTo>
                  <a:pt x="0" y="77843"/>
                </a:moveTo>
                <a:cubicBezTo>
                  <a:pt x="282185" y="53894"/>
                  <a:pt x="442578" y="49175"/>
                  <a:pt x="586874" y="77843"/>
                </a:cubicBezTo>
                <a:cubicBezTo>
                  <a:pt x="589802" y="60912"/>
                  <a:pt x="585846" y="16837"/>
                  <a:pt x="586874" y="0"/>
                </a:cubicBezTo>
                <a:cubicBezTo>
                  <a:pt x="644335" y="53904"/>
                  <a:pt x="706683" y="114156"/>
                  <a:pt x="742559" y="155685"/>
                </a:cubicBezTo>
                <a:cubicBezTo>
                  <a:pt x="671751" y="227083"/>
                  <a:pt x="643991" y="243908"/>
                  <a:pt x="586874" y="311370"/>
                </a:cubicBezTo>
                <a:cubicBezTo>
                  <a:pt x="586638" y="289274"/>
                  <a:pt x="583431" y="259805"/>
                  <a:pt x="586874" y="233528"/>
                </a:cubicBezTo>
                <a:cubicBezTo>
                  <a:pt x="345025" y="254085"/>
                  <a:pt x="246747" y="239828"/>
                  <a:pt x="0" y="233528"/>
                </a:cubicBezTo>
                <a:cubicBezTo>
                  <a:pt x="-7256" y="185133"/>
                  <a:pt x="5465" y="131611"/>
                  <a:pt x="0" y="77843"/>
                </a:cubicBezTo>
                <a:close/>
              </a:path>
            </a:pathLst>
          </a:custGeom>
          <a:solidFill>
            <a:srgbClr val="E41212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A04545B-9CB7-33F0-FBF0-DB471E339494}"/>
              </a:ext>
            </a:extLst>
          </p:cNvPr>
          <p:cNvSpPr/>
          <p:nvPr/>
        </p:nvSpPr>
        <p:spPr>
          <a:xfrm rot="19136335" flipV="1">
            <a:off x="6680888" y="4327350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685A6F23-2187-BFF8-8A15-BE13EC6596C8}"/>
              </a:ext>
            </a:extLst>
          </p:cNvPr>
          <p:cNvSpPr/>
          <p:nvPr/>
        </p:nvSpPr>
        <p:spPr>
          <a:xfrm rot="13655532" flipV="1">
            <a:off x="8182314" y="4339388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99542B-3D99-ECCA-0D45-C72DC8FC5E36}"/>
              </a:ext>
            </a:extLst>
          </p:cNvPr>
          <p:cNvSpPr/>
          <p:nvPr/>
        </p:nvSpPr>
        <p:spPr>
          <a:xfrm rot="8917919" flipV="1">
            <a:off x="8360521" y="2876983"/>
            <a:ext cx="560549" cy="312948"/>
          </a:xfrm>
          <a:custGeom>
            <a:avLst/>
            <a:gdLst>
              <a:gd name="connsiteX0" fmla="*/ 0 w 560549"/>
              <a:gd name="connsiteY0" fmla="*/ 78237 h 312948"/>
              <a:gd name="connsiteX1" fmla="*/ 404075 w 560549"/>
              <a:gd name="connsiteY1" fmla="*/ 78237 h 312948"/>
              <a:gd name="connsiteX2" fmla="*/ 404075 w 560549"/>
              <a:gd name="connsiteY2" fmla="*/ 0 h 312948"/>
              <a:gd name="connsiteX3" fmla="*/ 560549 w 560549"/>
              <a:gd name="connsiteY3" fmla="*/ 156474 h 312948"/>
              <a:gd name="connsiteX4" fmla="*/ 404075 w 560549"/>
              <a:gd name="connsiteY4" fmla="*/ 312948 h 312948"/>
              <a:gd name="connsiteX5" fmla="*/ 404075 w 560549"/>
              <a:gd name="connsiteY5" fmla="*/ 234711 h 312948"/>
              <a:gd name="connsiteX6" fmla="*/ 0 w 560549"/>
              <a:gd name="connsiteY6" fmla="*/ 234711 h 312948"/>
              <a:gd name="connsiteX7" fmla="*/ 0 w 560549"/>
              <a:gd name="connsiteY7" fmla="*/ 78237 h 31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549" h="312948" fill="none" extrusionOk="0">
                <a:moveTo>
                  <a:pt x="0" y="78237"/>
                </a:moveTo>
                <a:cubicBezTo>
                  <a:pt x="87627" y="94770"/>
                  <a:pt x="216511" y="93760"/>
                  <a:pt x="404075" y="78237"/>
                </a:cubicBezTo>
                <a:cubicBezTo>
                  <a:pt x="402433" y="56871"/>
                  <a:pt x="400537" y="29966"/>
                  <a:pt x="404075" y="0"/>
                </a:cubicBezTo>
                <a:cubicBezTo>
                  <a:pt x="463033" y="58118"/>
                  <a:pt x="511860" y="104543"/>
                  <a:pt x="560549" y="156474"/>
                </a:cubicBezTo>
                <a:cubicBezTo>
                  <a:pt x="516080" y="212185"/>
                  <a:pt x="446772" y="263894"/>
                  <a:pt x="404075" y="312948"/>
                </a:cubicBezTo>
                <a:cubicBezTo>
                  <a:pt x="407773" y="279223"/>
                  <a:pt x="404459" y="255917"/>
                  <a:pt x="404075" y="234711"/>
                </a:cubicBezTo>
                <a:cubicBezTo>
                  <a:pt x="243762" y="241424"/>
                  <a:pt x="165785" y="240921"/>
                  <a:pt x="0" y="234711"/>
                </a:cubicBezTo>
                <a:cubicBezTo>
                  <a:pt x="-5326" y="187794"/>
                  <a:pt x="-2901" y="148671"/>
                  <a:pt x="0" y="78237"/>
                </a:cubicBezTo>
                <a:close/>
              </a:path>
              <a:path w="560549" h="312948" stroke="0" extrusionOk="0">
                <a:moveTo>
                  <a:pt x="0" y="78237"/>
                </a:moveTo>
                <a:cubicBezTo>
                  <a:pt x="197198" y="93535"/>
                  <a:pt x="214325" y="76948"/>
                  <a:pt x="404075" y="78237"/>
                </a:cubicBezTo>
                <a:cubicBezTo>
                  <a:pt x="406613" y="42379"/>
                  <a:pt x="400834" y="26459"/>
                  <a:pt x="404075" y="0"/>
                </a:cubicBezTo>
                <a:cubicBezTo>
                  <a:pt x="474785" y="73399"/>
                  <a:pt x="481666" y="80945"/>
                  <a:pt x="560549" y="156474"/>
                </a:cubicBezTo>
                <a:cubicBezTo>
                  <a:pt x="506308" y="215934"/>
                  <a:pt x="456681" y="264595"/>
                  <a:pt x="404075" y="312948"/>
                </a:cubicBezTo>
                <a:cubicBezTo>
                  <a:pt x="407642" y="280414"/>
                  <a:pt x="405696" y="250631"/>
                  <a:pt x="404075" y="234711"/>
                </a:cubicBezTo>
                <a:cubicBezTo>
                  <a:pt x="259426" y="215940"/>
                  <a:pt x="112613" y="230546"/>
                  <a:pt x="0" y="234711"/>
                </a:cubicBezTo>
                <a:cubicBezTo>
                  <a:pt x="-6935" y="167277"/>
                  <a:pt x="5087" y="145029"/>
                  <a:pt x="0" y="7823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408F589-6BF4-4E88-CF86-007C2CC4C51E}"/>
              </a:ext>
            </a:extLst>
          </p:cNvPr>
          <p:cNvSpPr/>
          <p:nvPr/>
        </p:nvSpPr>
        <p:spPr>
          <a:xfrm rot="10800000" flipV="1">
            <a:off x="8370351" y="3474844"/>
            <a:ext cx="493035" cy="381508"/>
          </a:xfrm>
          <a:custGeom>
            <a:avLst/>
            <a:gdLst>
              <a:gd name="connsiteX0" fmla="*/ 0 w 493035"/>
              <a:gd name="connsiteY0" fmla="*/ 95377 h 381508"/>
              <a:gd name="connsiteX1" fmla="*/ 302281 w 493035"/>
              <a:gd name="connsiteY1" fmla="*/ 95377 h 381508"/>
              <a:gd name="connsiteX2" fmla="*/ 302281 w 493035"/>
              <a:gd name="connsiteY2" fmla="*/ 0 h 381508"/>
              <a:gd name="connsiteX3" fmla="*/ 493035 w 493035"/>
              <a:gd name="connsiteY3" fmla="*/ 190754 h 381508"/>
              <a:gd name="connsiteX4" fmla="*/ 302281 w 493035"/>
              <a:gd name="connsiteY4" fmla="*/ 381508 h 381508"/>
              <a:gd name="connsiteX5" fmla="*/ 302281 w 493035"/>
              <a:gd name="connsiteY5" fmla="*/ 286131 h 381508"/>
              <a:gd name="connsiteX6" fmla="*/ 0 w 493035"/>
              <a:gd name="connsiteY6" fmla="*/ 286131 h 381508"/>
              <a:gd name="connsiteX7" fmla="*/ 0 w 493035"/>
              <a:gd name="connsiteY7" fmla="*/ 95377 h 38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035" h="381508" fill="none" extrusionOk="0">
                <a:moveTo>
                  <a:pt x="0" y="95377"/>
                </a:moveTo>
                <a:cubicBezTo>
                  <a:pt x="128562" y="97836"/>
                  <a:pt x="187764" y="106999"/>
                  <a:pt x="302281" y="95377"/>
                </a:cubicBezTo>
                <a:cubicBezTo>
                  <a:pt x="306080" y="57155"/>
                  <a:pt x="304101" y="42206"/>
                  <a:pt x="302281" y="0"/>
                </a:cubicBezTo>
                <a:cubicBezTo>
                  <a:pt x="373383" y="53600"/>
                  <a:pt x="448795" y="152320"/>
                  <a:pt x="493035" y="190754"/>
                </a:cubicBezTo>
                <a:cubicBezTo>
                  <a:pt x="416013" y="256249"/>
                  <a:pt x="387986" y="282617"/>
                  <a:pt x="302281" y="381508"/>
                </a:cubicBezTo>
                <a:cubicBezTo>
                  <a:pt x="306189" y="336975"/>
                  <a:pt x="299327" y="310016"/>
                  <a:pt x="302281" y="286131"/>
                </a:cubicBezTo>
                <a:cubicBezTo>
                  <a:pt x="174005" y="272712"/>
                  <a:pt x="117761" y="271941"/>
                  <a:pt x="0" y="286131"/>
                </a:cubicBezTo>
                <a:cubicBezTo>
                  <a:pt x="-980" y="219966"/>
                  <a:pt x="-6360" y="175301"/>
                  <a:pt x="0" y="95377"/>
                </a:cubicBezTo>
                <a:close/>
              </a:path>
              <a:path w="493035" h="381508" stroke="0" extrusionOk="0">
                <a:moveTo>
                  <a:pt x="0" y="95377"/>
                </a:moveTo>
                <a:cubicBezTo>
                  <a:pt x="70059" y="100114"/>
                  <a:pt x="217974" y="109876"/>
                  <a:pt x="302281" y="95377"/>
                </a:cubicBezTo>
                <a:cubicBezTo>
                  <a:pt x="301673" y="71827"/>
                  <a:pt x="297901" y="28531"/>
                  <a:pt x="302281" y="0"/>
                </a:cubicBezTo>
                <a:cubicBezTo>
                  <a:pt x="346269" y="39859"/>
                  <a:pt x="406782" y="96029"/>
                  <a:pt x="493035" y="190754"/>
                </a:cubicBezTo>
                <a:cubicBezTo>
                  <a:pt x="417556" y="259791"/>
                  <a:pt x="372616" y="304959"/>
                  <a:pt x="302281" y="381508"/>
                </a:cubicBezTo>
                <a:cubicBezTo>
                  <a:pt x="307008" y="347186"/>
                  <a:pt x="297546" y="316069"/>
                  <a:pt x="302281" y="286131"/>
                </a:cubicBezTo>
                <a:cubicBezTo>
                  <a:pt x="223481" y="282612"/>
                  <a:pt x="74081" y="300264"/>
                  <a:pt x="0" y="286131"/>
                </a:cubicBezTo>
                <a:cubicBezTo>
                  <a:pt x="2557" y="239460"/>
                  <a:pt x="-3678" y="179687"/>
                  <a:pt x="0" y="9537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Composition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8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But what about more complex deployments, like Applications that consists of multiple standardized resources?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Use UI Tabs as composition elements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Use Resource Template Spec's bicep files as modules in the Application bicep file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019DA-DE66-02B0-3E87-8A0637A9E889}"/>
              </a:ext>
            </a:extLst>
          </p:cNvPr>
          <p:cNvGrpSpPr/>
          <p:nvPr/>
        </p:nvGrpSpPr>
        <p:grpSpPr>
          <a:xfrm>
            <a:off x="9165984" y="3218836"/>
            <a:ext cx="2638047" cy="2873312"/>
            <a:chOff x="8065864" y="3428999"/>
            <a:chExt cx="2638047" cy="2873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17690F-C13F-928C-B174-184391D4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864" y="3428999"/>
              <a:ext cx="2638047" cy="28733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6C0EBF-797C-EC6D-5357-449FB8D33528}"/>
                </a:ext>
              </a:extLst>
            </p:cNvPr>
            <p:cNvSpPr/>
            <p:nvPr/>
          </p:nvSpPr>
          <p:spPr>
            <a:xfrm>
              <a:off x="8065864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57BB0D-3AE2-E8D9-3B58-F694EFD98A33}"/>
                </a:ext>
              </a:extLst>
            </p:cNvPr>
            <p:cNvSpPr/>
            <p:nvPr/>
          </p:nvSpPr>
          <p:spPr>
            <a:xfrm>
              <a:off x="8487927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3DE28-BE3B-5EFC-C998-14A2561C5345}"/>
              </a:ext>
            </a:extLst>
          </p:cNvPr>
          <p:cNvGrpSpPr/>
          <p:nvPr/>
        </p:nvGrpSpPr>
        <p:grpSpPr>
          <a:xfrm>
            <a:off x="369313" y="3231390"/>
            <a:ext cx="2033186" cy="2873311"/>
            <a:chOff x="517991" y="3243943"/>
            <a:chExt cx="2091304" cy="287331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E29DE59-FAAE-1E26-3561-A67776339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3" y="3243943"/>
              <a:ext cx="783141" cy="78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50B6F6-E2D1-8332-8759-B0D42BE716BF}"/>
                </a:ext>
              </a:extLst>
            </p:cNvPr>
            <p:cNvSpPr/>
            <p:nvPr/>
          </p:nvSpPr>
          <p:spPr>
            <a:xfrm>
              <a:off x="564244" y="3243943"/>
              <a:ext cx="2003193" cy="2873311"/>
            </a:xfrm>
            <a:custGeom>
              <a:avLst/>
              <a:gdLst>
                <a:gd name="connsiteX0" fmla="*/ 0 w 1947524"/>
                <a:gd name="connsiteY0" fmla="*/ 324594 h 2873311"/>
                <a:gd name="connsiteX1" fmla="*/ 324594 w 1947524"/>
                <a:gd name="connsiteY1" fmla="*/ 0 h 2873311"/>
                <a:gd name="connsiteX2" fmla="*/ 999729 w 1947524"/>
                <a:gd name="connsiteY2" fmla="*/ 0 h 2873311"/>
                <a:gd name="connsiteX3" fmla="*/ 1622930 w 1947524"/>
                <a:gd name="connsiteY3" fmla="*/ 0 h 2873311"/>
                <a:gd name="connsiteX4" fmla="*/ 1947524 w 1947524"/>
                <a:gd name="connsiteY4" fmla="*/ 324594 h 2873311"/>
                <a:gd name="connsiteX5" fmla="*/ 1947524 w 1947524"/>
                <a:gd name="connsiteY5" fmla="*/ 836142 h 2873311"/>
                <a:gd name="connsiteX6" fmla="*/ 1947524 w 1947524"/>
                <a:gd name="connsiteY6" fmla="*/ 1436656 h 2873311"/>
                <a:gd name="connsiteX7" fmla="*/ 1947524 w 1947524"/>
                <a:gd name="connsiteY7" fmla="*/ 1948204 h 2873311"/>
                <a:gd name="connsiteX8" fmla="*/ 1947524 w 1947524"/>
                <a:gd name="connsiteY8" fmla="*/ 2548717 h 2873311"/>
                <a:gd name="connsiteX9" fmla="*/ 1622930 w 1947524"/>
                <a:gd name="connsiteY9" fmla="*/ 2873311 h 2873311"/>
                <a:gd name="connsiteX10" fmla="*/ 973762 w 1947524"/>
                <a:gd name="connsiteY10" fmla="*/ 2873311 h 2873311"/>
                <a:gd name="connsiteX11" fmla="*/ 324594 w 1947524"/>
                <a:gd name="connsiteY11" fmla="*/ 2873311 h 2873311"/>
                <a:gd name="connsiteX12" fmla="*/ 0 w 1947524"/>
                <a:gd name="connsiteY12" fmla="*/ 2548717 h 2873311"/>
                <a:gd name="connsiteX13" fmla="*/ 0 w 1947524"/>
                <a:gd name="connsiteY13" fmla="*/ 1992686 h 2873311"/>
                <a:gd name="connsiteX14" fmla="*/ 0 w 1947524"/>
                <a:gd name="connsiteY14" fmla="*/ 1436656 h 2873311"/>
                <a:gd name="connsiteX15" fmla="*/ 0 w 1947524"/>
                <a:gd name="connsiteY15" fmla="*/ 836142 h 2873311"/>
                <a:gd name="connsiteX16" fmla="*/ 0 w 1947524"/>
                <a:gd name="connsiteY16" fmla="*/ 324594 h 2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7524" h="2873311" extrusionOk="0">
                  <a:moveTo>
                    <a:pt x="0" y="324594"/>
                  </a:moveTo>
                  <a:cubicBezTo>
                    <a:pt x="-35718" y="123295"/>
                    <a:pt x="115739" y="11104"/>
                    <a:pt x="324594" y="0"/>
                  </a:cubicBezTo>
                  <a:cubicBezTo>
                    <a:pt x="520920" y="14751"/>
                    <a:pt x="864310" y="-16746"/>
                    <a:pt x="999729" y="0"/>
                  </a:cubicBezTo>
                  <a:cubicBezTo>
                    <a:pt x="1135148" y="16746"/>
                    <a:pt x="1428465" y="-20514"/>
                    <a:pt x="1622930" y="0"/>
                  </a:cubicBezTo>
                  <a:cubicBezTo>
                    <a:pt x="1770551" y="-17315"/>
                    <a:pt x="1981424" y="161524"/>
                    <a:pt x="1947524" y="324594"/>
                  </a:cubicBezTo>
                  <a:cubicBezTo>
                    <a:pt x="1922824" y="537088"/>
                    <a:pt x="1926461" y="629589"/>
                    <a:pt x="1947524" y="836142"/>
                  </a:cubicBezTo>
                  <a:cubicBezTo>
                    <a:pt x="1968587" y="1042695"/>
                    <a:pt x="1963134" y="1274596"/>
                    <a:pt x="1947524" y="1436656"/>
                  </a:cubicBezTo>
                  <a:cubicBezTo>
                    <a:pt x="1931914" y="1598716"/>
                    <a:pt x="1923157" y="1832034"/>
                    <a:pt x="1947524" y="1948204"/>
                  </a:cubicBezTo>
                  <a:cubicBezTo>
                    <a:pt x="1971891" y="2064374"/>
                    <a:pt x="1957496" y="2258781"/>
                    <a:pt x="1947524" y="2548717"/>
                  </a:cubicBezTo>
                  <a:cubicBezTo>
                    <a:pt x="1970426" y="2733491"/>
                    <a:pt x="1794157" y="2872010"/>
                    <a:pt x="1622930" y="2873311"/>
                  </a:cubicBezTo>
                  <a:cubicBezTo>
                    <a:pt x="1428030" y="2904078"/>
                    <a:pt x="1227944" y="2873124"/>
                    <a:pt x="973762" y="2873311"/>
                  </a:cubicBezTo>
                  <a:cubicBezTo>
                    <a:pt x="719580" y="2873498"/>
                    <a:pt x="629398" y="2896436"/>
                    <a:pt x="324594" y="2873311"/>
                  </a:cubicBezTo>
                  <a:cubicBezTo>
                    <a:pt x="152773" y="2882433"/>
                    <a:pt x="13878" y="2715834"/>
                    <a:pt x="0" y="2548717"/>
                  </a:cubicBezTo>
                  <a:cubicBezTo>
                    <a:pt x="-10260" y="2319182"/>
                    <a:pt x="9480" y="2196182"/>
                    <a:pt x="0" y="1992686"/>
                  </a:cubicBezTo>
                  <a:cubicBezTo>
                    <a:pt x="-9480" y="1789190"/>
                    <a:pt x="-18752" y="1564611"/>
                    <a:pt x="0" y="1436656"/>
                  </a:cubicBezTo>
                  <a:cubicBezTo>
                    <a:pt x="18752" y="1308701"/>
                    <a:pt x="-29503" y="1043961"/>
                    <a:pt x="0" y="836142"/>
                  </a:cubicBezTo>
                  <a:cubicBezTo>
                    <a:pt x="29503" y="628323"/>
                    <a:pt x="-4594" y="547608"/>
                    <a:pt x="0" y="32459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CE5A-3FE5-93CA-657F-3C9CA9333C70}"/>
                </a:ext>
              </a:extLst>
            </p:cNvPr>
            <p:cNvSpPr txBox="1"/>
            <p:nvPr/>
          </p:nvSpPr>
          <p:spPr>
            <a:xfrm>
              <a:off x="532078" y="4117012"/>
              <a:ext cx="1391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ts</a:t>
              </a:r>
              <a:r>
                <a:rPr lang="en-US" dirty="0"/>
                <a:t>/</a:t>
              </a:r>
              <a:r>
                <a:rPr lang="en-US" dirty="0" err="1"/>
                <a:t>sqlServer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6B381-C261-B2F4-6511-9C4570F859CA}"/>
                </a:ext>
              </a:extLst>
            </p:cNvPr>
            <p:cNvSpPr txBox="1"/>
            <p:nvPr/>
          </p:nvSpPr>
          <p:spPr>
            <a:xfrm>
              <a:off x="517992" y="4457317"/>
              <a:ext cx="1055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ts</a:t>
              </a:r>
              <a:r>
                <a:rPr lang="en-US" dirty="0"/>
                <a:t>/</a:t>
              </a:r>
              <a:r>
                <a:rPr lang="en-US" dirty="0" err="1"/>
                <a:t>sqlDb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49A3C-DC21-F967-BE07-A79A3B25DA46}"/>
                </a:ext>
              </a:extLst>
            </p:cNvPr>
            <p:cNvSpPr txBox="1"/>
            <p:nvPr/>
          </p:nvSpPr>
          <p:spPr>
            <a:xfrm>
              <a:off x="517991" y="4797198"/>
              <a:ext cx="209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/</a:t>
              </a:r>
              <a:r>
                <a:rPr lang="en-US" dirty="0" err="1">
                  <a:solidFill>
                    <a:srgbClr val="FF0000"/>
                  </a:solidFill>
                </a:rPr>
                <a:t>ts</a:t>
              </a:r>
              <a:r>
                <a:rPr lang="en-US" dirty="0">
                  <a:solidFill>
                    <a:srgbClr val="FF0000"/>
                  </a:solidFill>
                </a:rPr>
                <a:t>/</a:t>
              </a:r>
              <a:r>
                <a:rPr lang="en-US" dirty="0" err="1">
                  <a:solidFill>
                    <a:srgbClr val="FF0000"/>
                  </a:solidFill>
                </a:rPr>
                <a:t>sqlServerAndDb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9A1A5-B385-A26E-C52C-75D1E7B4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31" y="3253567"/>
            <a:ext cx="2389754" cy="2877458"/>
          </a:xfrm>
          <a:custGeom>
            <a:avLst/>
            <a:gdLst>
              <a:gd name="connsiteX0" fmla="*/ 0 w 2389754"/>
              <a:gd name="connsiteY0" fmla="*/ 0 h 2877458"/>
              <a:gd name="connsiteX1" fmla="*/ 525746 w 2389754"/>
              <a:gd name="connsiteY1" fmla="*/ 0 h 2877458"/>
              <a:gd name="connsiteX2" fmla="*/ 1075389 w 2389754"/>
              <a:gd name="connsiteY2" fmla="*/ 0 h 2877458"/>
              <a:gd name="connsiteX3" fmla="*/ 1696725 w 2389754"/>
              <a:gd name="connsiteY3" fmla="*/ 0 h 2877458"/>
              <a:gd name="connsiteX4" fmla="*/ 2389754 w 2389754"/>
              <a:gd name="connsiteY4" fmla="*/ 0 h 2877458"/>
              <a:gd name="connsiteX5" fmla="*/ 2389754 w 2389754"/>
              <a:gd name="connsiteY5" fmla="*/ 517942 h 2877458"/>
              <a:gd name="connsiteX6" fmla="*/ 2389754 w 2389754"/>
              <a:gd name="connsiteY6" fmla="*/ 1007110 h 2877458"/>
              <a:gd name="connsiteX7" fmla="*/ 2389754 w 2389754"/>
              <a:gd name="connsiteY7" fmla="*/ 1496278 h 2877458"/>
              <a:gd name="connsiteX8" fmla="*/ 2389754 w 2389754"/>
              <a:gd name="connsiteY8" fmla="*/ 2071770 h 2877458"/>
              <a:gd name="connsiteX9" fmla="*/ 2389754 w 2389754"/>
              <a:gd name="connsiteY9" fmla="*/ 2877458 h 2877458"/>
              <a:gd name="connsiteX10" fmla="*/ 1768418 w 2389754"/>
              <a:gd name="connsiteY10" fmla="*/ 2877458 h 2877458"/>
              <a:gd name="connsiteX11" fmla="*/ 1194877 w 2389754"/>
              <a:gd name="connsiteY11" fmla="*/ 2877458 h 2877458"/>
              <a:gd name="connsiteX12" fmla="*/ 669131 w 2389754"/>
              <a:gd name="connsiteY12" fmla="*/ 2877458 h 2877458"/>
              <a:gd name="connsiteX13" fmla="*/ 0 w 2389754"/>
              <a:gd name="connsiteY13" fmla="*/ 2877458 h 2877458"/>
              <a:gd name="connsiteX14" fmla="*/ 0 w 2389754"/>
              <a:gd name="connsiteY14" fmla="*/ 2359516 h 2877458"/>
              <a:gd name="connsiteX15" fmla="*/ 0 w 2389754"/>
              <a:gd name="connsiteY15" fmla="*/ 1784024 h 2877458"/>
              <a:gd name="connsiteX16" fmla="*/ 0 w 2389754"/>
              <a:gd name="connsiteY16" fmla="*/ 1150983 h 2877458"/>
              <a:gd name="connsiteX17" fmla="*/ 0 w 2389754"/>
              <a:gd name="connsiteY17" fmla="*/ 633041 h 2877458"/>
              <a:gd name="connsiteX18" fmla="*/ 0 w 2389754"/>
              <a:gd name="connsiteY18" fmla="*/ 0 h 28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9754" h="2877458" fill="none" extrusionOk="0">
                <a:moveTo>
                  <a:pt x="0" y="0"/>
                </a:moveTo>
                <a:cubicBezTo>
                  <a:pt x="133107" y="-23435"/>
                  <a:pt x="299730" y="-5013"/>
                  <a:pt x="525746" y="0"/>
                </a:cubicBezTo>
                <a:cubicBezTo>
                  <a:pt x="751762" y="5013"/>
                  <a:pt x="892925" y="-1822"/>
                  <a:pt x="1075389" y="0"/>
                </a:cubicBezTo>
                <a:cubicBezTo>
                  <a:pt x="1257853" y="1822"/>
                  <a:pt x="1500302" y="-10162"/>
                  <a:pt x="1696725" y="0"/>
                </a:cubicBezTo>
                <a:cubicBezTo>
                  <a:pt x="1893148" y="10162"/>
                  <a:pt x="2049565" y="-20828"/>
                  <a:pt x="2389754" y="0"/>
                </a:cubicBezTo>
                <a:cubicBezTo>
                  <a:pt x="2402202" y="203869"/>
                  <a:pt x="2387950" y="352813"/>
                  <a:pt x="2389754" y="517942"/>
                </a:cubicBezTo>
                <a:cubicBezTo>
                  <a:pt x="2391558" y="683071"/>
                  <a:pt x="2409321" y="825678"/>
                  <a:pt x="2389754" y="1007110"/>
                </a:cubicBezTo>
                <a:cubicBezTo>
                  <a:pt x="2370187" y="1188542"/>
                  <a:pt x="2402895" y="1339331"/>
                  <a:pt x="2389754" y="1496278"/>
                </a:cubicBezTo>
                <a:cubicBezTo>
                  <a:pt x="2376613" y="1653225"/>
                  <a:pt x="2399904" y="1937260"/>
                  <a:pt x="2389754" y="2071770"/>
                </a:cubicBezTo>
                <a:cubicBezTo>
                  <a:pt x="2379604" y="2206280"/>
                  <a:pt x="2396390" y="2500278"/>
                  <a:pt x="2389754" y="2877458"/>
                </a:cubicBezTo>
                <a:cubicBezTo>
                  <a:pt x="2115157" y="2865682"/>
                  <a:pt x="1973929" y="2895244"/>
                  <a:pt x="1768418" y="2877458"/>
                </a:cubicBezTo>
                <a:cubicBezTo>
                  <a:pt x="1562907" y="2859672"/>
                  <a:pt x="1328025" y="2893368"/>
                  <a:pt x="1194877" y="2877458"/>
                </a:cubicBezTo>
                <a:cubicBezTo>
                  <a:pt x="1061729" y="2861548"/>
                  <a:pt x="914358" y="2882944"/>
                  <a:pt x="669131" y="2877458"/>
                </a:cubicBezTo>
                <a:cubicBezTo>
                  <a:pt x="423904" y="2871972"/>
                  <a:pt x="134926" y="2901033"/>
                  <a:pt x="0" y="2877458"/>
                </a:cubicBezTo>
                <a:cubicBezTo>
                  <a:pt x="-13808" y="2620348"/>
                  <a:pt x="-16436" y="2518149"/>
                  <a:pt x="0" y="2359516"/>
                </a:cubicBezTo>
                <a:cubicBezTo>
                  <a:pt x="16436" y="2200883"/>
                  <a:pt x="20426" y="1917169"/>
                  <a:pt x="0" y="1784024"/>
                </a:cubicBezTo>
                <a:cubicBezTo>
                  <a:pt x="-20426" y="1650879"/>
                  <a:pt x="-26934" y="1377101"/>
                  <a:pt x="0" y="1150983"/>
                </a:cubicBezTo>
                <a:cubicBezTo>
                  <a:pt x="26934" y="924865"/>
                  <a:pt x="-1498" y="760957"/>
                  <a:pt x="0" y="633041"/>
                </a:cubicBezTo>
                <a:cubicBezTo>
                  <a:pt x="1498" y="505125"/>
                  <a:pt x="-30856" y="299793"/>
                  <a:pt x="0" y="0"/>
                </a:cubicBezTo>
                <a:close/>
              </a:path>
              <a:path w="2389754" h="2877458" stroke="0" extrusionOk="0">
                <a:moveTo>
                  <a:pt x="0" y="0"/>
                </a:moveTo>
                <a:cubicBezTo>
                  <a:pt x="232365" y="22396"/>
                  <a:pt x="377446" y="-6112"/>
                  <a:pt x="573541" y="0"/>
                </a:cubicBezTo>
                <a:cubicBezTo>
                  <a:pt x="769636" y="6112"/>
                  <a:pt x="990591" y="-22253"/>
                  <a:pt x="1099287" y="0"/>
                </a:cubicBezTo>
                <a:cubicBezTo>
                  <a:pt x="1207983" y="22253"/>
                  <a:pt x="1572197" y="-29793"/>
                  <a:pt x="1744520" y="0"/>
                </a:cubicBezTo>
                <a:cubicBezTo>
                  <a:pt x="1916843" y="29793"/>
                  <a:pt x="2226119" y="11190"/>
                  <a:pt x="2389754" y="0"/>
                </a:cubicBezTo>
                <a:cubicBezTo>
                  <a:pt x="2410754" y="158609"/>
                  <a:pt x="2385810" y="282181"/>
                  <a:pt x="2389754" y="546717"/>
                </a:cubicBezTo>
                <a:cubicBezTo>
                  <a:pt x="2393698" y="811253"/>
                  <a:pt x="2374729" y="834189"/>
                  <a:pt x="2389754" y="1064659"/>
                </a:cubicBezTo>
                <a:cubicBezTo>
                  <a:pt x="2404779" y="1295129"/>
                  <a:pt x="2398609" y="1502835"/>
                  <a:pt x="2389754" y="1640151"/>
                </a:cubicBezTo>
                <a:cubicBezTo>
                  <a:pt x="2380899" y="1777467"/>
                  <a:pt x="2390146" y="1983893"/>
                  <a:pt x="2389754" y="2215643"/>
                </a:cubicBezTo>
                <a:cubicBezTo>
                  <a:pt x="2389362" y="2447393"/>
                  <a:pt x="2378857" y="2567891"/>
                  <a:pt x="2389754" y="2877458"/>
                </a:cubicBezTo>
                <a:cubicBezTo>
                  <a:pt x="2127505" y="2853983"/>
                  <a:pt x="2080544" y="2900121"/>
                  <a:pt x="1840111" y="2877458"/>
                </a:cubicBezTo>
                <a:cubicBezTo>
                  <a:pt x="1599678" y="2854795"/>
                  <a:pt x="1368046" y="2854301"/>
                  <a:pt x="1242672" y="2877458"/>
                </a:cubicBezTo>
                <a:cubicBezTo>
                  <a:pt x="1117298" y="2900615"/>
                  <a:pt x="943880" y="2864572"/>
                  <a:pt x="669131" y="2877458"/>
                </a:cubicBezTo>
                <a:cubicBezTo>
                  <a:pt x="394382" y="2890344"/>
                  <a:pt x="193358" y="2883788"/>
                  <a:pt x="0" y="2877458"/>
                </a:cubicBezTo>
                <a:cubicBezTo>
                  <a:pt x="13521" y="2564229"/>
                  <a:pt x="-17920" y="2381602"/>
                  <a:pt x="0" y="2244417"/>
                </a:cubicBezTo>
                <a:cubicBezTo>
                  <a:pt x="17920" y="2107232"/>
                  <a:pt x="-30553" y="1887858"/>
                  <a:pt x="0" y="1611376"/>
                </a:cubicBezTo>
                <a:cubicBezTo>
                  <a:pt x="30553" y="1334894"/>
                  <a:pt x="-4126" y="1318349"/>
                  <a:pt x="0" y="1035885"/>
                </a:cubicBezTo>
                <a:cubicBezTo>
                  <a:pt x="4126" y="753421"/>
                  <a:pt x="31887" y="3586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5B7EA1-72BA-DDB8-A8ED-08B20CFD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66" y="3253567"/>
            <a:ext cx="4172166" cy="2923526"/>
          </a:xfrm>
          <a:custGeom>
            <a:avLst/>
            <a:gdLst>
              <a:gd name="connsiteX0" fmla="*/ 0 w 4172166"/>
              <a:gd name="connsiteY0" fmla="*/ 0 h 2923526"/>
              <a:gd name="connsiteX1" fmla="*/ 778804 w 4172166"/>
              <a:gd name="connsiteY1" fmla="*/ 0 h 2923526"/>
              <a:gd name="connsiteX2" fmla="*/ 1515887 w 4172166"/>
              <a:gd name="connsiteY2" fmla="*/ 0 h 2923526"/>
              <a:gd name="connsiteX3" fmla="*/ 2211248 w 4172166"/>
              <a:gd name="connsiteY3" fmla="*/ 0 h 2923526"/>
              <a:gd name="connsiteX4" fmla="*/ 2906609 w 4172166"/>
              <a:gd name="connsiteY4" fmla="*/ 0 h 2923526"/>
              <a:gd name="connsiteX5" fmla="*/ 4172166 w 4172166"/>
              <a:gd name="connsiteY5" fmla="*/ 0 h 2923526"/>
              <a:gd name="connsiteX6" fmla="*/ 4172166 w 4172166"/>
              <a:gd name="connsiteY6" fmla="*/ 613940 h 2923526"/>
              <a:gd name="connsiteX7" fmla="*/ 4172166 w 4172166"/>
              <a:gd name="connsiteY7" fmla="*/ 1140175 h 2923526"/>
              <a:gd name="connsiteX8" fmla="*/ 4172166 w 4172166"/>
              <a:gd name="connsiteY8" fmla="*/ 1754116 h 2923526"/>
              <a:gd name="connsiteX9" fmla="*/ 4172166 w 4172166"/>
              <a:gd name="connsiteY9" fmla="*/ 2251115 h 2923526"/>
              <a:gd name="connsiteX10" fmla="*/ 4172166 w 4172166"/>
              <a:gd name="connsiteY10" fmla="*/ 2923526 h 2923526"/>
              <a:gd name="connsiteX11" fmla="*/ 3560248 w 4172166"/>
              <a:gd name="connsiteY11" fmla="*/ 2923526 h 2923526"/>
              <a:gd name="connsiteX12" fmla="*/ 2781444 w 4172166"/>
              <a:gd name="connsiteY12" fmla="*/ 2923526 h 2923526"/>
              <a:gd name="connsiteX13" fmla="*/ 2127805 w 4172166"/>
              <a:gd name="connsiteY13" fmla="*/ 2923526 h 2923526"/>
              <a:gd name="connsiteX14" fmla="*/ 1349000 w 4172166"/>
              <a:gd name="connsiteY14" fmla="*/ 2923526 h 2923526"/>
              <a:gd name="connsiteX15" fmla="*/ 737083 w 4172166"/>
              <a:gd name="connsiteY15" fmla="*/ 2923526 h 2923526"/>
              <a:gd name="connsiteX16" fmla="*/ 0 w 4172166"/>
              <a:gd name="connsiteY16" fmla="*/ 2923526 h 2923526"/>
              <a:gd name="connsiteX17" fmla="*/ 0 w 4172166"/>
              <a:gd name="connsiteY17" fmla="*/ 2426527 h 2923526"/>
              <a:gd name="connsiteX18" fmla="*/ 0 w 4172166"/>
              <a:gd name="connsiteY18" fmla="*/ 1929527 h 2923526"/>
              <a:gd name="connsiteX19" fmla="*/ 0 w 4172166"/>
              <a:gd name="connsiteY19" fmla="*/ 1432528 h 2923526"/>
              <a:gd name="connsiteX20" fmla="*/ 0 w 4172166"/>
              <a:gd name="connsiteY20" fmla="*/ 789352 h 2923526"/>
              <a:gd name="connsiteX21" fmla="*/ 0 w 4172166"/>
              <a:gd name="connsiteY21" fmla="*/ 0 h 29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2166" h="2923526" fill="none" extrusionOk="0">
                <a:moveTo>
                  <a:pt x="0" y="0"/>
                </a:moveTo>
                <a:cubicBezTo>
                  <a:pt x="280740" y="-13662"/>
                  <a:pt x="597745" y="-32234"/>
                  <a:pt x="778804" y="0"/>
                </a:cubicBezTo>
                <a:cubicBezTo>
                  <a:pt x="959863" y="32234"/>
                  <a:pt x="1258896" y="1137"/>
                  <a:pt x="1515887" y="0"/>
                </a:cubicBezTo>
                <a:cubicBezTo>
                  <a:pt x="1772878" y="-1137"/>
                  <a:pt x="1867800" y="-5022"/>
                  <a:pt x="2211248" y="0"/>
                </a:cubicBezTo>
                <a:cubicBezTo>
                  <a:pt x="2554696" y="5022"/>
                  <a:pt x="2675197" y="2017"/>
                  <a:pt x="2906609" y="0"/>
                </a:cubicBezTo>
                <a:cubicBezTo>
                  <a:pt x="3138021" y="-2017"/>
                  <a:pt x="3713302" y="-46591"/>
                  <a:pt x="4172166" y="0"/>
                </a:cubicBezTo>
                <a:cubicBezTo>
                  <a:pt x="4192155" y="187530"/>
                  <a:pt x="4178400" y="423295"/>
                  <a:pt x="4172166" y="613940"/>
                </a:cubicBezTo>
                <a:cubicBezTo>
                  <a:pt x="4165932" y="804585"/>
                  <a:pt x="4183662" y="950481"/>
                  <a:pt x="4172166" y="1140175"/>
                </a:cubicBezTo>
                <a:cubicBezTo>
                  <a:pt x="4160670" y="1329870"/>
                  <a:pt x="4181994" y="1577989"/>
                  <a:pt x="4172166" y="1754116"/>
                </a:cubicBezTo>
                <a:cubicBezTo>
                  <a:pt x="4162338" y="1930243"/>
                  <a:pt x="4154968" y="2141027"/>
                  <a:pt x="4172166" y="2251115"/>
                </a:cubicBezTo>
                <a:cubicBezTo>
                  <a:pt x="4189364" y="2361203"/>
                  <a:pt x="4200470" y="2646779"/>
                  <a:pt x="4172166" y="2923526"/>
                </a:cubicBezTo>
                <a:cubicBezTo>
                  <a:pt x="3908256" y="2909359"/>
                  <a:pt x="3716715" y="2927367"/>
                  <a:pt x="3560248" y="2923526"/>
                </a:cubicBezTo>
                <a:cubicBezTo>
                  <a:pt x="3403781" y="2919685"/>
                  <a:pt x="2992572" y="2888908"/>
                  <a:pt x="2781444" y="2923526"/>
                </a:cubicBezTo>
                <a:cubicBezTo>
                  <a:pt x="2570316" y="2958144"/>
                  <a:pt x="2358816" y="2954486"/>
                  <a:pt x="2127805" y="2923526"/>
                </a:cubicBezTo>
                <a:cubicBezTo>
                  <a:pt x="1896794" y="2892566"/>
                  <a:pt x="1681854" y="2889654"/>
                  <a:pt x="1349000" y="2923526"/>
                </a:cubicBezTo>
                <a:cubicBezTo>
                  <a:pt x="1016146" y="2957398"/>
                  <a:pt x="933608" y="2893527"/>
                  <a:pt x="737083" y="2923526"/>
                </a:cubicBezTo>
                <a:cubicBezTo>
                  <a:pt x="540558" y="2953525"/>
                  <a:pt x="150689" y="2904582"/>
                  <a:pt x="0" y="2923526"/>
                </a:cubicBezTo>
                <a:cubicBezTo>
                  <a:pt x="1373" y="2724281"/>
                  <a:pt x="-92" y="2570503"/>
                  <a:pt x="0" y="2426527"/>
                </a:cubicBezTo>
                <a:cubicBezTo>
                  <a:pt x="92" y="2282551"/>
                  <a:pt x="-3497" y="2137812"/>
                  <a:pt x="0" y="1929527"/>
                </a:cubicBezTo>
                <a:cubicBezTo>
                  <a:pt x="3497" y="1721242"/>
                  <a:pt x="19849" y="1533148"/>
                  <a:pt x="0" y="1432528"/>
                </a:cubicBezTo>
                <a:cubicBezTo>
                  <a:pt x="-19849" y="1331908"/>
                  <a:pt x="22058" y="1104536"/>
                  <a:pt x="0" y="789352"/>
                </a:cubicBezTo>
                <a:cubicBezTo>
                  <a:pt x="-22058" y="474168"/>
                  <a:pt x="19221" y="340770"/>
                  <a:pt x="0" y="0"/>
                </a:cubicBezTo>
                <a:close/>
              </a:path>
              <a:path w="4172166" h="2923526" stroke="0" extrusionOk="0">
                <a:moveTo>
                  <a:pt x="0" y="0"/>
                </a:moveTo>
                <a:cubicBezTo>
                  <a:pt x="141523" y="-21732"/>
                  <a:pt x="515871" y="-6295"/>
                  <a:pt x="653639" y="0"/>
                </a:cubicBezTo>
                <a:cubicBezTo>
                  <a:pt x="791407" y="6295"/>
                  <a:pt x="1102362" y="-24394"/>
                  <a:pt x="1223835" y="0"/>
                </a:cubicBezTo>
                <a:cubicBezTo>
                  <a:pt x="1345308" y="24394"/>
                  <a:pt x="1736620" y="32605"/>
                  <a:pt x="2002640" y="0"/>
                </a:cubicBezTo>
                <a:cubicBezTo>
                  <a:pt x="2268660" y="-32605"/>
                  <a:pt x="2417804" y="2815"/>
                  <a:pt x="2656279" y="0"/>
                </a:cubicBezTo>
                <a:cubicBezTo>
                  <a:pt x="2894754" y="-2815"/>
                  <a:pt x="3109837" y="4986"/>
                  <a:pt x="3309918" y="0"/>
                </a:cubicBezTo>
                <a:cubicBezTo>
                  <a:pt x="3509999" y="-4986"/>
                  <a:pt x="3794685" y="7669"/>
                  <a:pt x="4172166" y="0"/>
                </a:cubicBezTo>
                <a:cubicBezTo>
                  <a:pt x="4177245" y="213089"/>
                  <a:pt x="4177242" y="310032"/>
                  <a:pt x="4172166" y="526235"/>
                </a:cubicBezTo>
                <a:cubicBezTo>
                  <a:pt x="4167090" y="742439"/>
                  <a:pt x="4183636" y="821608"/>
                  <a:pt x="4172166" y="1110940"/>
                </a:cubicBezTo>
                <a:cubicBezTo>
                  <a:pt x="4160696" y="1400273"/>
                  <a:pt x="4197977" y="1474934"/>
                  <a:pt x="4172166" y="1637175"/>
                </a:cubicBezTo>
                <a:cubicBezTo>
                  <a:pt x="4146355" y="1799417"/>
                  <a:pt x="4168335" y="2022877"/>
                  <a:pt x="4172166" y="2163409"/>
                </a:cubicBezTo>
                <a:cubicBezTo>
                  <a:pt x="4175997" y="2303941"/>
                  <a:pt x="4174980" y="2664872"/>
                  <a:pt x="4172166" y="2923526"/>
                </a:cubicBezTo>
                <a:cubicBezTo>
                  <a:pt x="3839948" y="2953186"/>
                  <a:pt x="3786135" y="2938462"/>
                  <a:pt x="3435083" y="2923526"/>
                </a:cubicBezTo>
                <a:cubicBezTo>
                  <a:pt x="3084031" y="2908590"/>
                  <a:pt x="3006428" y="2953560"/>
                  <a:pt x="2656279" y="2923526"/>
                </a:cubicBezTo>
                <a:cubicBezTo>
                  <a:pt x="2306130" y="2893492"/>
                  <a:pt x="2064188" y="2920043"/>
                  <a:pt x="1877475" y="2923526"/>
                </a:cubicBezTo>
                <a:cubicBezTo>
                  <a:pt x="1690762" y="2927009"/>
                  <a:pt x="1553132" y="2896580"/>
                  <a:pt x="1265557" y="2923526"/>
                </a:cubicBezTo>
                <a:cubicBezTo>
                  <a:pt x="977982" y="2950472"/>
                  <a:pt x="433938" y="2936780"/>
                  <a:pt x="0" y="2923526"/>
                </a:cubicBezTo>
                <a:cubicBezTo>
                  <a:pt x="1053" y="2624952"/>
                  <a:pt x="26705" y="2454867"/>
                  <a:pt x="0" y="2280350"/>
                </a:cubicBezTo>
                <a:cubicBezTo>
                  <a:pt x="-26705" y="2105833"/>
                  <a:pt x="1206" y="2028193"/>
                  <a:pt x="0" y="1783351"/>
                </a:cubicBezTo>
                <a:cubicBezTo>
                  <a:pt x="-1206" y="1538509"/>
                  <a:pt x="11936" y="1414810"/>
                  <a:pt x="0" y="1257116"/>
                </a:cubicBezTo>
                <a:cubicBezTo>
                  <a:pt x="-11936" y="1099423"/>
                  <a:pt x="-6444" y="967434"/>
                  <a:pt x="0" y="730881"/>
                </a:cubicBezTo>
                <a:cubicBezTo>
                  <a:pt x="6444" y="494329"/>
                  <a:pt x="-20618" y="19248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 (dependencies are included)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44563" y="1217907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07832-4B84-32D5-692D-6AE7BD412C1A}"/>
              </a:ext>
            </a:extLst>
          </p:cNvPr>
          <p:cNvGrpSpPr/>
          <p:nvPr/>
        </p:nvGrpSpPr>
        <p:grpSpPr>
          <a:xfrm>
            <a:off x="8137909" y="2084596"/>
            <a:ext cx="2949614" cy="2688808"/>
            <a:chOff x="8168249" y="2156853"/>
            <a:chExt cx="2432218" cy="20072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B4A43A2-CB6C-FA35-C5F9-32E2E1610A7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1781A014-B959-13E0-699E-C0BB54C08E2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C0E0E3F1-A724-2A0D-9F6D-4BF495D2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49975CB1-6C4C-3EF0-0015-6C0949581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8">
                  <a:extLst>
                    <a:ext uri="{FF2B5EF4-FFF2-40B4-BE49-F238E27FC236}">
                      <a16:creationId xmlns:a16="http://schemas.microsoft.com/office/drawing/2014/main" id="{D542734E-49A3-2FAE-8AFC-99136DB70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9">
                  <a:extLst>
                    <a:ext uri="{FF2B5EF4-FFF2-40B4-BE49-F238E27FC236}">
                      <a16:creationId xmlns:a16="http://schemas.microsoft.com/office/drawing/2014/main" id="{E4142DDC-7D30-8FA5-D8B6-DE23DFA59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10">
                  <a:extLst>
                    <a:ext uri="{FF2B5EF4-FFF2-40B4-BE49-F238E27FC236}">
                      <a16:creationId xmlns:a16="http://schemas.microsoft.com/office/drawing/2014/main" id="{EAF11130-CE52-2E8B-6433-B15C60F6D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11">
                  <a:extLst>
                    <a:ext uri="{FF2B5EF4-FFF2-40B4-BE49-F238E27FC236}">
                      <a16:creationId xmlns:a16="http://schemas.microsoft.com/office/drawing/2014/main" id="{6A90B05D-0528-2F6B-D302-D2FF98E6B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12">
                  <a:extLst>
                    <a:ext uri="{FF2B5EF4-FFF2-40B4-BE49-F238E27FC236}">
                      <a16:creationId xmlns:a16="http://schemas.microsoft.com/office/drawing/2014/main" id="{E825089F-34C3-F123-58F6-DDB798DD8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13">
                  <a:extLst>
                    <a:ext uri="{FF2B5EF4-FFF2-40B4-BE49-F238E27FC236}">
                      <a16:creationId xmlns:a16="http://schemas.microsoft.com/office/drawing/2014/main" id="{B23F46BC-6B86-D0ED-F56F-F181C9714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14">
                  <a:extLst>
                    <a:ext uri="{FF2B5EF4-FFF2-40B4-BE49-F238E27FC236}">
                      <a16:creationId xmlns:a16="http://schemas.microsoft.com/office/drawing/2014/main" id="{00EB02FA-B9C5-2A27-8895-919DA3E69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15">
                  <a:extLst>
                    <a:ext uri="{FF2B5EF4-FFF2-40B4-BE49-F238E27FC236}">
                      <a16:creationId xmlns:a16="http://schemas.microsoft.com/office/drawing/2014/main" id="{3DCA9230-A55C-AC87-873E-A2212159A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6">
                  <a:extLst>
                    <a:ext uri="{FF2B5EF4-FFF2-40B4-BE49-F238E27FC236}">
                      <a16:creationId xmlns:a16="http://schemas.microsoft.com/office/drawing/2014/main" id="{1AB64E81-FC96-EB97-4CD4-2D28CA5E2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Oval 17">
                  <a:extLst>
                    <a:ext uri="{FF2B5EF4-FFF2-40B4-BE49-F238E27FC236}">
                      <a16:creationId xmlns:a16="http://schemas.microsoft.com/office/drawing/2014/main" id="{239F620A-5F73-D7E7-3603-F607509FC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18">
                  <a:extLst>
                    <a:ext uri="{FF2B5EF4-FFF2-40B4-BE49-F238E27FC236}">
                      <a16:creationId xmlns:a16="http://schemas.microsoft.com/office/drawing/2014/main" id="{3913D318-7088-8049-D83C-755FFC9B6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19">
                  <a:extLst>
                    <a:ext uri="{FF2B5EF4-FFF2-40B4-BE49-F238E27FC236}">
                      <a16:creationId xmlns:a16="http://schemas.microsoft.com/office/drawing/2014/main" id="{ECE458BD-EA47-D0EC-5002-16F5D44C5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0">
                  <a:extLst>
                    <a:ext uri="{FF2B5EF4-FFF2-40B4-BE49-F238E27FC236}">
                      <a16:creationId xmlns:a16="http://schemas.microsoft.com/office/drawing/2014/main" id="{920B1FBC-AA52-1A72-B7B1-E0318EC19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B0E4F883-8759-0DC8-4F5E-9E7A2A3C19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B0C2225-89A1-3942-7063-C4FB1CC7D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7">
                  <a:extLst>
                    <a:ext uri="{FF2B5EF4-FFF2-40B4-BE49-F238E27FC236}">
                      <a16:creationId xmlns:a16="http://schemas.microsoft.com/office/drawing/2014/main" id="{B33BECDC-C83E-9D06-0591-4D47DE44D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3D427BED-1B37-6503-66FB-1CD1ECAD8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9">
                  <a:extLst>
                    <a:ext uri="{FF2B5EF4-FFF2-40B4-BE49-F238E27FC236}">
                      <a16:creationId xmlns:a16="http://schemas.microsoft.com/office/drawing/2014/main" id="{759BAD90-0AEC-2EB4-8211-445E791B8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">
                  <a:extLst>
                    <a:ext uri="{FF2B5EF4-FFF2-40B4-BE49-F238E27FC236}">
                      <a16:creationId xmlns:a16="http://schemas.microsoft.com/office/drawing/2014/main" id="{1182C66C-412A-5187-0886-C3490AE4F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11">
                  <a:extLst>
                    <a:ext uri="{FF2B5EF4-FFF2-40B4-BE49-F238E27FC236}">
                      <a16:creationId xmlns:a16="http://schemas.microsoft.com/office/drawing/2014/main" id="{5698948A-D63C-2BAC-833A-526065E04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2">
                  <a:extLst>
                    <a:ext uri="{FF2B5EF4-FFF2-40B4-BE49-F238E27FC236}">
                      <a16:creationId xmlns:a16="http://schemas.microsoft.com/office/drawing/2014/main" id="{6FC605CF-929B-7ED9-E0DA-134CA488D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3">
                  <a:extLst>
                    <a:ext uri="{FF2B5EF4-FFF2-40B4-BE49-F238E27FC236}">
                      <a16:creationId xmlns:a16="http://schemas.microsoft.com/office/drawing/2014/main" id="{7E325A94-5D43-BE82-569E-441987A06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Oval 14">
                  <a:extLst>
                    <a:ext uri="{FF2B5EF4-FFF2-40B4-BE49-F238E27FC236}">
                      <a16:creationId xmlns:a16="http://schemas.microsoft.com/office/drawing/2014/main" id="{1007F724-260B-C862-712E-49A0F2576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5">
                  <a:extLst>
                    <a:ext uri="{FF2B5EF4-FFF2-40B4-BE49-F238E27FC236}">
                      <a16:creationId xmlns:a16="http://schemas.microsoft.com/office/drawing/2014/main" id="{4C74892A-B592-1ADD-A885-BDFB95589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Oval 16">
                  <a:extLst>
                    <a:ext uri="{FF2B5EF4-FFF2-40B4-BE49-F238E27FC236}">
                      <a16:creationId xmlns:a16="http://schemas.microsoft.com/office/drawing/2014/main" id="{0BFE9FC9-D57C-351B-C303-62B8DE7B30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Oval 17">
                  <a:extLst>
                    <a:ext uri="{FF2B5EF4-FFF2-40B4-BE49-F238E27FC236}">
                      <a16:creationId xmlns:a16="http://schemas.microsoft.com/office/drawing/2014/main" id="{C56E306B-BD63-FC20-049E-C9F554F75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E76460C6-ADCF-F32E-0397-3065E252B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19">
                  <a:extLst>
                    <a:ext uri="{FF2B5EF4-FFF2-40B4-BE49-F238E27FC236}">
                      <a16:creationId xmlns:a16="http://schemas.microsoft.com/office/drawing/2014/main" id="{A3D78622-6BE1-5761-480B-75B2C1424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20">
                  <a:extLst>
                    <a:ext uri="{FF2B5EF4-FFF2-40B4-BE49-F238E27FC236}">
                      <a16:creationId xmlns:a16="http://schemas.microsoft.com/office/drawing/2014/main" id="{3D4B7E35-9741-7678-0E61-48CD73065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0B97F7F-40F1-ACE2-A21B-BB1E8DC4EE31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67" name="Group 5">
                <a:extLst>
                  <a:ext uri="{FF2B5EF4-FFF2-40B4-BE49-F238E27FC236}">
                    <a16:creationId xmlns:a16="http://schemas.microsoft.com/office/drawing/2014/main" id="{C092E02E-AD67-702F-6B80-296DD9EE499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89" name="Freeform 6">
                  <a:extLst>
                    <a:ext uri="{FF2B5EF4-FFF2-40B4-BE49-F238E27FC236}">
                      <a16:creationId xmlns:a16="http://schemas.microsoft.com/office/drawing/2014/main" id="{5EC10B6C-5399-FCAF-682C-DD7586694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7">
                  <a:extLst>
                    <a:ext uri="{FF2B5EF4-FFF2-40B4-BE49-F238E27FC236}">
                      <a16:creationId xmlns:a16="http://schemas.microsoft.com/office/drawing/2014/main" id="{D6167F22-5E99-DD6F-180B-CE43DAC26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8">
                  <a:extLst>
                    <a:ext uri="{FF2B5EF4-FFF2-40B4-BE49-F238E27FC236}">
                      <a16:creationId xmlns:a16="http://schemas.microsoft.com/office/drawing/2014/main" id="{B13134A4-34BA-ED55-91FE-04E79379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9">
                  <a:extLst>
                    <a:ext uri="{FF2B5EF4-FFF2-40B4-BE49-F238E27FC236}">
                      <a16:creationId xmlns:a16="http://schemas.microsoft.com/office/drawing/2014/main" id="{C07F2A62-5C1F-A9A8-D2F5-07E222AD5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Oval 10">
                  <a:extLst>
                    <a:ext uri="{FF2B5EF4-FFF2-40B4-BE49-F238E27FC236}">
                      <a16:creationId xmlns:a16="http://schemas.microsoft.com/office/drawing/2014/main" id="{ED884486-A0AA-CB16-AA25-1A1C239EA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Oval 11">
                  <a:extLst>
                    <a:ext uri="{FF2B5EF4-FFF2-40B4-BE49-F238E27FC236}">
                      <a16:creationId xmlns:a16="http://schemas.microsoft.com/office/drawing/2014/main" id="{503C717E-AD5B-AA0E-95DC-99A8972B1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12">
                  <a:extLst>
                    <a:ext uri="{FF2B5EF4-FFF2-40B4-BE49-F238E27FC236}">
                      <a16:creationId xmlns:a16="http://schemas.microsoft.com/office/drawing/2014/main" id="{BA949D84-860D-ACDD-CE6E-2C7E7AFCC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Oval 13">
                  <a:extLst>
                    <a:ext uri="{FF2B5EF4-FFF2-40B4-BE49-F238E27FC236}">
                      <a16:creationId xmlns:a16="http://schemas.microsoft.com/office/drawing/2014/main" id="{A6ED1CD1-B0BF-780B-CAB4-CFC6FDF4F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Oval 14">
                  <a:extLst>
                    <a:ext uri="{FF2B5EF4-FFF2-40B4-BE49-F238E27FC236}">
                      <a16:creationId xmlns:a16="http://schemas.microsoft.com/office/drawing/2014/main" id="{B8618363-568A-63AB-A554-F231BB03A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15">
                  <a:extLst>
                    <a:ext uri="{FF2B5EF4-FFF2-40B4-BE49-F238E27FC236}">
                      <a16:creationId xmlns:a16="http://schemas.microsoft.com/office/drawing/2014/main" id="{2E749551-46E9-B4A6-70B9-787924FE1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Oval 16">
                  <a:extLst>
                    <a:ext uri="{FF2B5EF4-FFF2-40B4-BE49-F238E27FC236}">
                      <a16:creationId xmlns:a16="http://schemas.microsoft.com/office/drawing/2014/main" id="{2C407AB5-EC5E-CDAE-5EC2-0DE8176D6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Oval 17">
                  <a:extLst>
                    <a:ext uri="{FF2B5EF4-FFF2-40B4-BE49-F238E27FC236}">
                      <a16:creationId xmlns:a16="http://schemas.microsoft.com/office/drawing/2014/main" id="{C73B4997-53E8-8915-A02D-628AFDC00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18">
                  <a:extLst>
                    <a:ext uri="{FF2B5EF4-FFF2-40B4-BE49-F238E27FC236}">
                      <a16:creationId xmlns:a16="http://schemas.microsoft.com/office/drawing/2014/main" id="{013750E3-D584-9089-62B9-7A3A50D6F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Oval 19">
                  <a:extLst>
                    <a:ext uri="{FF2B5EF4-FFF2-40B4-BE49-F238E27FC236}">
                      <a16:creationId xmlns:a16="http://schemas.microsoft.com/office/drawing/2014/main" id="{7509D462-AE38-590F-D3C5-70A8D76B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0">
                  <a:extLst>
                    <a:ext uri="{FF2B5EF4-FFF2-40B4-BE49-F238E27FC236}">
                      <a16:creationId xmlns:a16="http://schemas.microsoft.com/office/drawing/2014/main" id="{08F320B5-3DBD-BB30-2C1B-E4BA51DF8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5">
                <a:extLst>
                  <a:ext uri="{FF2B5EF4-FFF2-40B4-BE49-F238E27FC236}">
                    <a16:creationId xmlns:a16="http://schemas.microsoft.com/office/drawing/2014/main" id="{60478DCF-8E4B-6A42-54F8-E02944CCAA9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69" name="Freeform 6">
                  <a:extLst>
                    <a:ext uri="{FF2B5EF4-FFF2-40B4-BE49-F238E27FC236}">
                      <a16:creationId xmlns:a16="http://schemas.microsoft.com/office/drawing/2014/main" id="{A757410D-18BF-EC61-5AA2-95550C08C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7">
                  <a:extLst>
                    <a:ext uri="{FF2B5EF4-FFF2-40B4-BE49-F238E27FC236}">
                      <a16:creationId xmlns:a16="http://schemas.microsoft.com/office/drawing/2014/main" id="{44FCFE9C-5488-4628-9172-DD024CA2B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">
                  <a:extLst>
                    <a:ext uri="{FF2B5EF4-FFF2-40B4-BE49-F238E27FC236}">
                      <a16:creationId xmlns:a16="http://schemas.microsoft.com/office/drawing/2014/main" id="{CB2AA025-2EFB-917C-02A4-7F6984F60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9">
                  <a:extLst>
                    <a:ext uri="{FF2B5EF4-FFF2-40B4-BE49-F238E27FC236}">
                      <a16:creationId xmlns:a16="http://schemas.microsoft.com/office/drawing/2014/main" id="{446B356C-3AED-53F6-0442-949434C9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Oval 10">
                  <a:extLst>
                    <a:ext uri="{FF2B5EF4-FFF2-40B4-BE49-F238E27FC236}">
                      <a16:creationId xmlns:a16="http://schemas.microsoft.com/office/drawing/2014/main" id="{3142DB72-01D1-9315-969B-10BEEC561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Oval 11">
                  <a:extLst>
                    <a:ext uri="{FF2B5EF4-FFF2-40B4-BE49-F238E27FC236}">
                      <a16:creationId xmlns:a16="http://schemas.microsoft.com/office/drawing/2014/main" id="{C208AA75-17DF-4884-08E2-43C922A42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2">
                  <a:extLst>
                    <a:ext uri="{FF2B5EF4-FFF2-40B4-BE49-F238E27FC236}">
                      <a16:creationId xmlns:a16="http://schemas.microsoft.com/office/drawing/2014/main" id="{EBB87C99-AEED-2525-7A7F-D7ED48FC4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Oval 13">
                  <a:extLst>
                    <a:ext uri="{FF2B5EF4-FFF2-40B4-BE49-F238E27FC236}">
                      <a16:creationId xmlns:a16="http://schemas.microsoft.com/office/drawing/2014/main" id="{51EBCDAD-F759-CFB1-2444-D94FB442C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4">
                  <a:extLst>
                    <a:ext uri="{FF2B5EF4-FFF2-40B4-BE49-F238E27FC236}">
                      <a16:creationId xmlns:a16="http://schemas.microsoft.com/office/drawing/2014/main" id="{59079928-4DE9-9B5B-A774-197F89C5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15">
                  <a:extLst>
                    <a:ext uri="{FF2B5EF4-FFF2-40B4-BE49-F238E27FC236}">
                      <a16:creationId xmlns:a16="http://schemas.microsoft.com/office/drawing/2014/main" id="{372CEE38-B425-4861-D6CB-44E6A2761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6">
                  <a:extLst>
                    <a:ext uri="{FF2B5EF4-FFF2-40B4-BE49-F238E27FC236}">
                      <a16:creationId xmlns:a16="http://schemas.microsoft.com/office/drawing/2014/main" id="{4FE4962B-35CC-B22A-64D3-71B81B57B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7">
                  <a:extLst>
                    <a:ext uri="{FF2B5EF4-FFF2-40B4-BE49-F238E27FC236}">
                      <a16:creationId xmlns:a16="http://schemas.microsoft.com/office/drawing/2014/main" id="{611A1CA5-7C4E-F05A-9030-0D9A88D9F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18">
                  <a:extLst>
                    <a:ext uri="{FF2B5EF4-FFF2-40B4-BE49-F238E27FC236}">
                      <a16:creationId xmlns:a16="http://schemas.microsoft.com/office/drawing/2014/main" id="{28D56F2D-69C7-8EC9-3D05-CF9932AAA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Oval 19">
                  <a:extLst>
                    <a:ext uri="{FF2B5EF4-FFF2-40B4-BE49-F238E27FC236}">
                      <a16:creationId xmlns:a16="http://schemas.microsoft.com/office/drawing/2014/main" id="{B7B0BA18-8645-310F-93BF-857932DCC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Oval 20">
                  <a:extLst>
                    <a:ext uri="{FF2B5EF4-FFF2-40B4-BE49-F238E27FC236}">
                      <a16:creationId xmlns:a16="http://schemas.microsoft.com/office/drawing/2014/main" id="{6C07D9F3-008D-6DE7-7F20-B7F57025E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L1 - Bicep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L2 – Resource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4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L3 – Application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677854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E5B9C441-B93D-CA61-5CBA-D95F7A4B4517}"/>
              </a:ext>
            </a:extLst>
          </p:cNvPr>
          <p:cNvGrpSpPr/>
          <p:nvPr/>
        </p:nvGrpSpPr>
        <p:grpSpPr>
          <a:xfrm>
            <a:off x="9436101" y="2491316"/>
            <a:ext cx="781049" cy="676179"/>
            <a:chOff x="8168249" y="2156853"/>
            <a:chExt cx="2432218" cy="2007293"/>
          </a:xfrm>
        </p:grpSpPr>
        <p:grpSp>
          <p:nvGrpSpPr>
            <p:cNvPr id="3121" name="Group 3120">
              <a:extLst>
                <a:ext uri="{FF2B5EF4-FFF2-40B4-BE49-F238E27FC236}">
                  <a16:creationId xmlns:a16="http://schemas.microsoft.com/office/drawing/2014/main" id="{B34F0793-F582-7F88-5C83-6D8B990F7EC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3155" name="Group 5">
                <a:extLst>
                  <a:ext uri="{FF2B5EF4-FFF2-40B4-BE49-F238E27FC236}">
                    <a16:creationId xmlns:a16="http://schemas.microsoft.com/office/drawing/2014/main" id="{3E0CA691-7EC2-7ABF-C958-93E20ABA0B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72" name="Freeform 6">
                  <a:extLst>
                    <a:ext uri="{FF2B5EF4-FFF2-40B4-BE49-F238E27FC236}">
                      <a16:creationId xmlns:a16="http://schemas.microsoft.com/office/drawing/2014/main" id="{74BFB69B-7DFA-C43D-C5FA-8C4A32D65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3" name="Freeform 7">
                  <a:extLst>
                    <a:ext uri="{FF2B5EF4-FFF2-40B4-BE49-F238E27FC236}">
                      <a16:creationId xmlns:a16="http://schemas.microsoft.com/office/drawing/2014/main" id="{4CD47D3E-5EA6-20A2-749E-47CC04772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74" name="Freeform 8">
                  <a:extLst>
                    <a:ext uri="{FF2B5EF4-FFF2-40B4-BE49-F238E27FC236}">
                      <a16:creationId xmlns:a16="http://schemas.microsoft.com/office/drawing/2014/main" id="{BE8E75BD-A368-6EB4-8B39-54D32719F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5" name="Rectangle 9">
                  <a:extLst>
                    <a:ext uri="{FF2B5EF4-FFF2-40B4-BE49-F238E27FC236}">
                      <a16:creationId xmlns:a16="http://schemas.microsoft.com/office/drawing/2014/main" id="{C83F3DAC-3A3F-EB9D-844F-5538490A7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6" name="Oval 10">
                  <a:extLst>
                    <a:ext uri="{FF2B5EF4-FFF2-40B4-BE49-F238E27FC236}">
                      <a16:creationId xmlns:a16="http://schemas.microsoft.com/office/drawing/2014/main" id="{8E79F599-2098-96F8-C821-3B7390096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7" name="Oval 11">
                  <a:extLst>
                    <a:ext uri="{FF2B5EF4-FFF2-40B4-BE49-F238E27FC236}">
                      <a16:creationId xmlns:a16="http://schemas.microsoft.com/office/drawing/2014/main" id="{7EEF703C-E26F-DF53-50B8-3DAD3C7EC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8" name="Rectangle 12">
                  <a:extLst>
                    <a:ext uri="{FF2B5EF4-FFF2-40B4-BE49-F238E27FC236}">
                      <a16:creationId xmlns:a16="http://schemas.microsoft.com/office/drawing/2014/main" id="{967551DD-8141-8047-97F8-81F53AADF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9" name="Oval 13">
                  <a:extLst>
                    <a:ext uri="{FF2B5EF4-FFF2-40B4-BE49-F238E27FC236}">
                      <a16:creationId xmlns:a16="http://schemas.microsoft.com/office/drawing/2014/main" id="{864F5D4D-1C54-2371-C49C-20B1A1837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0" name="Oval 14">
                  <a:extLst>
                    <a:ext uri="{FF2B5EF4-FFF2-40B4-BE49-F238E27FC236}">
                      <a16:creationId xmlns:a16="http://schemas.microsoft.com/office/drawing/2014/main" id="{DA6B407F-CD38-4ED6-0F84-30A2929A9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1" name="Rectangle 15">
                  <a:extLst>
                    <a:ext uri="{FF2B5EF4-FFF2-40B4-BE49-F238E27FC236}">
                      <a16:creationId xmlns:a16="http://schemas.microsoft.com/office/drawing/2014/main" id="{6CAEE2C4-E2EE-71D0-1E34-28C405E46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2" name="Oval 16">
                  <a:extLst>
                    <a:ext uri="{FF2B5EF4-FFF2-40B4-BE49-F238E27FC236}">
                      <a16:creationId xmlns:a16="http://schemas.microsoft.com/office/drawing/2014/main" id="{FC5A0B3E-3067-6B75-F7D0-335FD4B6F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3" name="Oval 17">
                  <a:extLst>
                    <a:ext uri="{FF2B5EF4-FFF2-40B4-BE49-F238E27FC236}">
                      <a16:creationId xmlns:a16="http://schemas.microsoft.com/office/drawing/2014/main" id="{B1CCE4CD-4258-4389-851C-3AB818ADE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4" name="Rectangle 18">
                  <a:extLst>
                    <a:ext uri="{FF2B5EF4-FFF2-40B4-BE49-F238E27FC236}">
                      <a16:creationId xmlns:a16="http://schemas.microsoft.com/office/drawing/2014/main" id="{2A530A3D-1A8D-A493-1CB7-E94001511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5" name="Oval 19">
                  <a:extLst>
                    <a:ext uri="{FF2B5EF4-FFF2-40B4-BE49-F238E27FC236}">
                      <a16:creationId xmlns:a16="http://schemas.microsoft.com/office/drawing/2014/main" id="{69D27F10-49E0-76D4-EDA4-5AC747C66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6" name="Oval 20">
                  <a:extLst>
                    <a:ext uri="{FF2B5EF4-FFF2-40B4-BE49-F238E27FC236}">
                      <a16:creationId xmlns:a16="http://schemas.microsoft.com/office/drawing/2014/main" id="{3D0B41B2-E61D-E7FE-FB3F-8351269A0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56" name="Group 5">
                <a:extLst>
                  <a:ext uri="{FF2B5EF4-FFF2-40B4-BE49-F238E27FC236}">
                    <a16:creationId xmlns:a16="http://schemas.microsoft.com/office/drawing/2014/main" id="{50D4D640-B6B5-E04D-D2C5-C16D1DCEE0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57" name="Freeform 6">
                  <a:extLst>
                    <a:ext uri="{FF2B5EF4-FFF2-40B4-BE49-F238E27FC236}">
                      <a16:creationId xmlns:a16="http://schemas.microsoft.com/office/drawing/2014/main" id="{6FAB6C8D-9D38-E3FD-187F-A83332E84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8" name="Freeform 7">
                  <a:extLst>
                    <a:ext uri="{FF2B5EF4-FFF2-40B4-BE49-F238E27FC236}">
                      <a16:creationId xmlns:a16="http://schemas.microsoft.com/office/drawing/2014/main" id="{B3EEE24B-34C9-94CA-03BD-1CB71200D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59" name="Freeform 8">
                  <a:extLst>
                    <a:ext uri="{FF2B5EF4-FFF2-40B4-BE49-F238E27FC236}">
                      <a16:creationId xmlns:a16="http://schemas.microsoft.com/office/drawing/2014/main" id="{BE695471-1D6A-F755-2575-7766E051F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0" name="Rectangle 9">
                  <a:extLst>
                    <a:ext uri="{FF2B5EF4-FFF2-40B4-BE49-F238E27FC236}">
                      <a16:creationId xmlns:a16="http://schemas.microsoft.com/office/drawing/2014/main" id="{049A131A-6936-21D2-389A-B8F7F1173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1" name="Oval 10">
                  <a:extLst>
                    <a:ext uri="{FF2B5EF4-FFF2-40B4-BE49-F238E27FC236}">
                      <a16:creationId xmlns:a16="http://schemas.microsoft.com/office/drawing/2014/main" id="{17FF785A-7B81-64A3-C5B7-7B98EB44B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2" name="Oval 11">
                  <a:extLst>
                    <a:ext uri="{FF2B5EF4-FFF2-40B4-BE49-F238E27FC236}">
                      <a16:creationId xmlns:a16="http://schemas.microsoft.com/office/drawing/2014/main" id="{219ABB09-6ECB-F37C-2A97-FB346F859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3" name="Rectangle 12">
                  <a:extLst>
                    <a:ext uri="{FF2B5EF4-FFF2-40B4-BE49-F238E27FC236}">
                      <a16:creationId xmlns:a16="http://schemas.microsoft.com/office/drawing/2014/main" id="{B6EA70EC-7BAC-101A-3B50-ECCC6FB66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4" name="Oval 13">
                  <a:extLst>
                    <a:ext uri="{FF2B5EF4-FFF2-40B4-BE49-F238E27FC236}">
                      <a16:creationId xmlns:a16="http://schemas.microsoft.com/office/drawing/2014/main" id="{00D236E3-6F57-33D6-40E8-8A3504DA2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5" name="Oval 14">
                  <a:extLst>
                    <a:ext uri="{FF2B5EF4-FFF2-40B4-BE49-F238E27FC236}">
                      <a16:creationId xmlns:a16="http://schemas.microsoft.com/office/drawing/2014/main" id="{1A5949F4-CEBC-4652-6C39-0CAD2554F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6" name="Rectangle 15">
                  <a:extLst>
                    <a:ext uri="{FF2B5EF4-FFF2-40B4-BE49-F238E27FC236}">
                      <a16:creationId xmlns:a16="http://schemas.microsoft.com/office/drawing/2014/main" id="{A0DA777F-EC1F-DC46-1742-A0BF60A20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7" name="Oval 16">
                  <a:extLst>
                    <a:ext uri="{FF2B5EF4-FFF2-40B4-BE49-F238E27FC236}">
                      <a16:creationId xmlns:a16="http://schemas.microsoft.com/office/drawing/2014/main" id="{6ADF7658-1BE9-7B0A-DCF1-7CF0DD3E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8" name="Oval 17">
                  <a:extLst>
                    <a:ext uri="{FF2B5EF4-FFF2-40B4-BE49-F238E27FC236}">
                      <a16:creationId xmlns:a16="http://schemas.microsoft.com/office/drawing/2014/main" id="{BE30EA58-7594-35DD-F253-864205957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9" name="Rectangle 18">
                  <a:extLst>
                    <a:ext uri="{FF2B5EF4-FFF2-40B4-BE49-F238E27FC236}">
                      <a16:creationId xmlns:a16="http://schemas.microsoft.com/office/drawing/2014/main" id="{0C6B33A2-2C8C-7D63-A432-53D4745AE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0" name="Oval 19">
                  <a:extLst>
                    <a:ext uri="{FF2B5EF4-FFF2-40B4-BE49-F238E27FC236}">
                      <a16:creationId xmlns:a16="http://schemas.microsoft.com/office/drawing/2014/main" id="{9CB4D371-A6D5-1F91-3DB6-7A0D693EF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1" name="Oval 20">
                  <a:extLst>
                    <a:ext uri="{FF2B5EF4-FFF2-40B4-BE49-F238E27FC236}">
                      <a16:creationId xmlns:a16="http://schemas.microsoft.com/office/drawing/2014/main" id="{93CA8641-355C-A3B1-0A9E-4CC952850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122" name="Group 3121">
              <a:extLst>
                <a:ext uri="{FF2B5EF4-FFF2-40B4-BE49-F238E27FC236}">
                  <a16:creationId xmlns:a16="http://schemas.microsoft.com/office/drawing/2014/main" id="{B70033AD-FC9D-AF67-4E45-F1C2E890C5D3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3123" name="Group 5">
                <a:extLst>
                  <a:ext uri="{FF2B5EF4-FFF2-40B4-BE49-F238E27FC236}">
                    <a16:creationId xmlns:a16="http://schemas.microsoft.com/office/drawing/2014/main" id="{68CF4F81-8783-B40B-95C2-2B66745DC66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40" name="Freeform 6">
                  <a:extLst>
                    <a:ext uri="{FF2B5EF4-FFF2-40B4-BE49-F238E27FC236}">
                      <a16:creationId xmlns:a16="http://schemas.microsoft.com/office/drawing/2014/main" id="{B5A63D59-2BD5-4198-9B0E-A8C76E34E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1" name="Freeform 7">
                  <a:extLst>
                    <a:ext uri="{FF2B5EF4-FFF2-40B4-BE49-F238E27FC236}">
                      <a16:creationId xmlns:a16="http://schemas.microsoft.com/office/drawing/2014/main" id="{DDDEA0B9-8F20-D825-3457-20CDC2278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42" name="Freeform 8">
                  <a:extLst>
                    <a:ext uri="{FF2B5EF4-FFF2-40B4-BE49-F238E27FC236}">
                      <a16:creationId xmlns:a16="http://schemas.microsoft.com/office/drawing/2014/main" id="{7C2F4AAE-0BE0-D25B-F014-FA1F75B3A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3" name="Rectangle 9">
                  <a:extLst>
                    <a:ext uri="{FF2B5EF4-FFF2-40B4-BE49-F238E27FC236}">
                      <a16:creationId xmlns:a16="http://schemas.microsoft.com/office/drawing/2014/main" id="{93D24373-CF19-F91C-0EFF-9BDDAEB3B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4" name="Oval 10">
                  <a:extLst>
                    <a:ext uri="{FF2B5EF4-FFF2-40B4-BE49-F238E27FC236}">
                      <a16:creationId xmlns:a16="http://schemas.microsoft.com/office/drawing/2014/main" id="{B0AE914A-F03F-6CA4-E48C-23F6BC9EB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5" name="Oval 11">
                  <a:extLst>
                    <a:ext uri="{FF2B5EF4-FFF2-40B4-BE49-F238E27FC236}">
                      <a16:creationId xmlns:a16="http://schemas.microsoft.com/office/drawing/2014/main" id="{C9F95B4D-1591-E291-0369-8176A5DA9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6" name="Rectangle 12">
                  <a:extLst>
                    <a:ext uri="{FF2B5EF4-FFF2-40B4-BE49-F238E27FC236}">
                      <a16:creationId xmlns:a16="http://schemas.microsoft.com/office/drawing/2014/main" id="{43CD338B-C136-CF84-2D08-45ADD8083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7" name="Oval 13">
                  <a:extLst>
                    <a:ext uri="{FF2B5EF4-FFF2-40B4-BE49-F238E27FC236}">
                      <a16:creationId xmlns:a16="http://schemas.microsoft.com/office/drawing/2014/main" id="{259293A3-DD92-2533-1812-84D4239EC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8" name="Oval 14">
                  <a:extLst>
                    <a:ext uri="{FF2B5EF4-FFF2-40B4-BE49-F238E27FC236}">
                      <a16:creationId xmlns:a16="http://schemas.microsoft.com/office/drawing/2014/main" id="{5D3E985D-B381-B6AA-FD04-C3B8D47DE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9" name="Rectangle 15">
                  <a:extLst>
                    <a:ext uri="{FF2B5EF4-FFF2-40B4-BE49-F238E27FC236}">
                      <a16:creationId xmlns:a16="http://schemas.microsoft.com/office/drawing/2014/main" id="{FD60DE0F-D7CC-37DB-B83E-E312B3C95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0" name="Oval 16">
                  <a:extLst>
                    <a:ext uri="{FF2B5EF4-FFF2-40B4-BE49-F238E27FC236}">
                      <a16:creationId xmlns:a16="http://schemas.microsoft.com/office/drawing/2014/main" id="{23767E40-0BCD-A118-B6F1-3584C1D5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1" name="Oval 17">
                  <a:extLst>
                    <a:ext uri="{FF2B5EF4-FFF2-40B4-BE49-F238E27FC236}">
                      <a16:creationId xmlns:a16="http://schemas.microsoft.com/office/drawing/2014/main" id="{7F2ED990-8612-E0C8-53A7-CDB3D3204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2" name="Rectangle 18">
                  <a:extLst>
                    <a:ext uri="{FF2B5EF4-FFF2-40B4-BE49-F238E27FC236}">
                      <a16:creationId xmlns:a16="http://schemas.microsoft.com/office/drawing/2014/main" id="{24828674-5384-EC8D-2B24-DBB29C7DF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3" name="Oval 19">
                  <a:extLst>
                    <a:ext uri="{FF2B5EF4-FFF2-40B4-BE49-F238E27FC236}">
                      <a16:creationId xmlns:a16="http://schemas.microsoft.com/office/drawing/2014/main" id="{E1D4AD92-2554-68C7-7505-D2361F7F4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4" name="Oval 20">
                  <a:extLst>
                    <a:ext uri="{FF2B5EF4-FFF2-40B4-BE49-F238E27FC236}">
                      <a16:creationId xmlns:a16="http://schemas.microsoft.com/office/drawing/2014/main" id="{167B88E4-62ED-B48F-BE7C-141B6F986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24" name="Group 5">
                <a:extLst>
                  <a:ext uri="{FF2B5EF4-FFF2-40B4-BE49-F238E27FC236}">
                    <a16:creationId xmlns:a16="http://schemas.microsoft.com/office/drawing/2014/main" id="{ED5137E6-67ED-D52A-36ED-498A10B181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25" name="Freeform 6">
                  <a:extLst>
                    <a:ext uri="{FF2B5EF4-FFF2-40B4-BE49-F238E27FC236}">
                      <a16:creationId xmlns:a16="http://schemas.microsoft.com/office/drawing/2014/main" id="{551BF171-59C0-C1F6-6BF4-B8F274462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6" name="Freeform 7">
                  <a:extLst>
                    <a:ext uri="{FF2B5EF4-FFF2-40B4-BE49-F238E27FC236}">
                      <a16:creationId xmlns:a16="http://schemas.microsoft.com/office/drawing/2014/main" id="{C8479226-552F-F061-ABDE-C9E866686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27" name="Freeform 8">
                  <a:extLst>
                    <a:ext uri="{FF2B5EF4-FFF2-40B4-BE49-F238E27FC236}">
                      <a16:creationId xmlns:a16="http://schemas.microsoft.com/office/drawing/2014/main" id="{821832C9-B754-FB7C-A3E5-34C66C181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8" name="Rectangle 9">
                  <a:extLst>
                    <a:ext uri="{FF2B5EF4-FFF2-40B4-BE49-F238E27FC236}">
                      <a16:creationId xmlns:a16="http://schemas.microsoft.com/office/drawing/2014/main" id="{81EF5056-4121-55AC-36B1-9D91E105A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9" name="Oval 10">
                  <a:extLst>
                    <a:ext uri="{FF2B5EF4-FFF2-40B4-BE49-F238E27FC236}">
                      <a16:creationId xmlns:a16="http://schemas.microsoft.com/office/drawing/2014/main" id="{069409FA-754F-527B-842F-087A6CA66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0" name="Oval 11">
                  <a:extLst>
                    <a:ext uri="{FF2B5EF4-FFF2-40B4-BE49-F238E27FC236}">
                      <a16:creationId xmlns:a16="http://schemas.microsoft.com/office/drawing/2014/main" id="{7A42ECA8-C23C-4482-92A3-248B4331F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1" name="Rectangle 12">
                  <a:extLst>
                    <a:ext uri="{FF2B5EF4-FFF2-40B4-BE49-F238E27FC236}">
                      <a16:creationId xmlns:a16="http://schemas.microsoft.com/office/drawing/2014/main" id="{21717CEA-FAF8-C763-C374-163BF2AE2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2" name="Oval 13">
                  <a:extLst>
                    <a:ext uri="{FF2B5EF4-FFF2-40B4-BE49-F238E27FC236}">
                      <a16:creationId xmlns:a16="http://schemas.microsoft.com/office/drawing/2014/main" id="{71FA8084-9455-C8DA-7FA3-B90B8ADAC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3" name="Oval 14">
                  <a:extLst>
                    <a:ext uri="{FF2B5EF4-FFF2-40B4-BE49-F238E27FC236}">
                      <a16:creationId xmlns:a16="http://schemas.microsoft.com/office/drawing/2014/main" id="{6633F4E6-9EB9-48CA-FD0C-1901B8F6F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4" name="Rectangle 15">
                  <a:extLst>
                    <a:ext uri="{FF2B5EF4-FFF2-40B4-BE49-F238E27FC236}">
                      <a16:creationId xmlns:a16="http://schemas.microsoft.com/office/drawing/2014/main" id="{06297EC2-2853-F232-228F-0F30EACCC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5" name="Oval 16">
                  <a:extLst>
                    <a:ext uri="{FF2B5EF4-FFF2-40B4-BE49-F238E27FC236}">
                      <a16:creationId xmlns:a16="http://schemas.microsoft.com/office/drawing/2014/main" id="{14C55BD8-663C-A37C-9408-8E0AA3670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6" name="Oval 17">
                  <a:extLst>
                    <a:ext uri="{FF2B5EF4-FFF2-40B4-BE49-F238E27FC236}">
                      <a16:creationId xmlns:a16="http://schemas.microsoft.com/office/drawing/2014/main" id="{9AFE6CEE-D9FC-A4A6-B3E1-CE4551C8D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7" name="Rectangle 18">
                  <a:extLst>
                    <a:ext uri="{FF2B5EF4-FFF2-40B4-BE49-F238E27FC236}">
                      <a16:creationId xmlns:a16="http://schemas.microsoft.com/office/drawing/2014/main" id="{451A224B-5D8D-C0E7-D454-D7F800368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8" name="Oval 19">
                  <a:extLst>
                    <a:ext uri="{FF2B5EF4-FFF2-40B4-BE49-F238E27FC236}">
                      <a16:creationId xmlns:a16="http://schemas.microsoft.com/office/drawing/2014/main" id="{A17B595B-AC01-A47E-5ACE-6C7BE119C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9" name="Oval 20">
                  <a:extLst>
                    <a:ext uri="{FF2B5EF4-FFF2-40B4-BE49-F238E27FC236}">
                      <a16:creationId xmlns:a16="http://schemas.microsoft.com/office/drawing/2014/main" id="{B74AF1B6-435C-0FE8-254B-37440D953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83584-8125-433F-B7FD-A6330AF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6"/>
            <a:ext cx="11063515" cy="991614"/>
          </a:xfrm>
        </p:spPr>
        <p:txBody>
          <a:bodyPr/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N slides and ~ N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 </a:t>
            </a:r>
            <a:r>
              <a:rPr lang="en-US" sz="2000" b="1" dirty="0"/>
              <a:t>To Whom?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06203" y="1214879"/>
            <a:ext cx="10221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25296" y="5086235"/>
            <a:ext cx="93116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240994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Manually triggered on demand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triggered on PR merge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Programmatically triggered on request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18731</TotalTime>
  <Words>938</Words>
  <Application>Microsoft Office PowerPoint</Application>
  <PresentationFormat>Widescreen</PresentationFormat>
  <Paragraphs>268</Paragraphs>
  <Slides>27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PowerPoint Presentation</vt:lpstr>
      <vt:lpstr>Expectations</vt:lpstr>
      <vt:lpstr>Infrastructure Management</vt:lpstr>
      <vt:lpstr>Infrastructure As Code (IaC) in practice</vt:lpstr>
      <vt:lpstr>But there are multiple IaC applications</vt:lpstr>
      <vt:lpstr>Infrastructure As Code (IaC) via Pipelines</vt:lpstr>
      <vt:lpstr>Infrastructure As Code (IaC) via GitOps</vt:lpstr>
      <vt:lpstr>Infrastructure As Code (IaC) via Catalog UI Forms</vt:lpstr>
      <vt:lpstr>Why Template Specs are the key piece of the puzzle</vt:lpstr>
      <vt:lpstr>Azure Template Specs</vt:lpstr>
      <vt:lpstr>What is Azure Template Spec</vt:lpstr>
      <vt:lpstr>What is Azure Template Custom UI</vt:lpstr>
      <vt:lpstr>Azure Template Specs UI structure</vt:lpstr>
      <vt:lpstr>Azure Template Specs UI elements</vt:lpstr>
      <vt:lpstr>Azure Template Specs UI calls to Azure</vt:lpstr>
      <vt:lpstr>Azure Template Specs UI calls to Entra Id</vt:lpstr>
      <vt:lpstr>Azure Template Specs UI Blades</vt:lpstr>
      <vt:lpstr>Azure Template Specs deployment options</vt:lpstr>
      <vt:lpstr>Azure Template Specs UI Composition</vt:lpstr>
      <vt:lpstr>Azure Template Specs UI Pros</vt:lpstr>
      <vt:lpstr>Conclusions</vt:lpstr>
      <vt:lpstr>L1 - Bicep Modules</vt:lpstr>
      <vt:lpstr>L2 – Resource Template Specs</vt:lpstr>
      <vt:lpstr>L3 – Application Template Specs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202</cp:revision>
  <dcterms:created xsi:type="dcterms:W3CDTF">2020-10-26T06:25:39Z</dcterms:created>
  <dcterms:modified xsi:type="dcterms:W3CDTF">2024-09-27T08:06:27Z</dcterms:modified>
</cp:coreProperties>
</file>